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handoutMasterIdLst>
    <p:handoutMasterId r:id="rId7"/>
  </p:handoutMasterIdLst>
  <p:sldIdLst>
    <p:sldId id="262" r:id="rId2"/>
    <p:sldId id="264" r:id="rId3"/>
    <p:sldId id="265" r:id="rId4"/>
    <p:sldId id="263" r:id="rId5"/>
  </p:sldIdLst>
  <p:sldSz cx="7772400" cy="10058400"/>
  <p:notesSz cx="6858000" cy="9144000"/>
  <p:defaultTextStyle>
    <a:defPPr>
      <a:defRPr lang="en-US"/>
    </a:defPPr>
    <a:lvl1pPr marL="0" algn="l" defTabSz="1018824" rtl="0" eaLnBrk="1" latinLnBrk="0" hangingPunct="1">
      <a:defRPr sz="2006" kern="1200">
        <a:solidFill>
          <a:schemeClr val="tx1"/>
        </a:solidFill>
        <a:latin typeface="+mn-lt"/>
        <a:ea typeface="+mn-ea"/>
        <a:cs typeface="+mn-cs"/>
      </a:defRPr>
    </a:lvl1pPr>
    <a:lvl2pPr marL="509412" algn="l" defTabSz="1018824" rtl="0" eaLnBrk="1" latinLnBrk="0" hangingPunct="1">
      <a:defRPr sz="2006" kern="1200">
        <a:solidFill>
          <a:schemeClr val="tx1"/>
        </a:solidFill>
        <a:latin typeface="+mn-lt"/>
        <a:ea typeface="+mn-ea"/>
        <a:cs typeface="+mn-cs"/>
      </a:defRPr>
    </a:lvl2pPr>
    <a:lvl3pPr marL="1018824" algn="l" defTabSz="1018824" rtl="0" eaLnBrk="1" latinLnBrk="0" hangingPunct="1">
      <a:defRPr sz="2006" kern="1200">
        <a:solidFill>
          <a:schemeClr val="tx1"/>
        </a:solidFill>
        <a:latin typeface="+mn-lt"/>
        <a:ea typeface="+mn-ea"/>
        <a:cs typeface="+mn-cs"/>
      </a:defRPr>
    </a:lvl3pPr>
    <a:lvl4pPr marL="1528237" algn="l" defTabSz="1018824" rtl="0" eaLnBrk="1" latinLnBrk="0" hangingPunct="1">
      <a:defRPr sz="2006" kern="1200">
        <a:solidFill>
          <a:schemeClr val="tx1"/>
        </a:solidFill>
        <a:latin typeface="+mn-lt"/>
        <a:ea typeface="+mn-ea"/>
        <a:cs typeface="+mn-cs"/>
      </a:defRPr>
    </a:lvl4pPr>
    <a:lvl5pPr marL="2037649" algn="l" defTabSz="1018824" rtl="0" eaLnBrk="1" latinLnBrk="0" hangingPunct="1">
      <a:defRPr sz="2006" kern="1200">
        <a:solidFill>
          <a:schemeClr val="tx1"/>
        </a:solidFill>
        <a:latin typeface="+mn-lt"/>
        <a:ea typeface="+mn-ea"/>
        <a:cs typeface="+mn-cs"/>
      </a:defRPr>
    </a:lvl5pPr>
    <a:lvl6pPr marL="2547061" algn="l" defTabSz="1018824" rtl="0" eaLnBrk="1" latinLnBrk="0" hangingPunct="1">
      <a:defRPr sz="2006" kern="1200">
        <a:solidFill>
          <a:schemeClr val="tx1"/>
        </a:solidFill>
        <a:latin typeface="+mn-lt"/>
        <a:ea typeface="+mn-ea"/>
        <a:cs typeface="+mn-cs"/>
      </a:defRPr>
    </a:lvl6pPr>
    <a:lvl7pPr marL="3056473" algn="l" defTabSz="1018824" rtl="0" eaLnBrk="1" latinLnBrk="0" hangingPunct="1">
      <a:defRPr sz="2006" kern="1200">
        <a:solidFill>
          <a:schemeClr val="tx1"/>
        </a:solidFill>
        <a:latin typeface="+mn-lt"/>
        <a:ea typeface="+mn-ea"/>
        <a:cs typeface="+mn-cs"/>
      </a:defRPr>
    </a:lvl7pPr>
    <a:lvl8pPr marL="3565886" algn="l" defTabSz="1018824" rtl="0" eaLnBrk="1" latinLnBrk="0" hangingPunct="1">
      <a:defRPr sz="2006" kern="1200">
        <a:solidFill>
          <a:schemeClr val="tx1"/>
        </a:solidFill>
        <a:latin typeface="+mn-lt"/>
        <a:ea typeface="+mn-ea"/>
        <a:cs typeface="+mn-cs"/>
      </a:defRPr>
    </a:lvl8pPr>
    <a:lvl9pPr marL="4075298" algn="l" defTabSz="1018824"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05"/>
    <a:srgbClr val="EA2230"/>
    <a:srgbClr val="00AEEF"/>
    <a:srgbClr val="66B948"/>
    <a:srgbClr val="036A38"/>
    <a:srgbClr val="BB141A"/>
    <a:srgbClr val="F6F6F6"/>
    <a:srgbClr val="00A3DB"/>
    <a:srgbClr val="669F43"/>
    <a:srgbClr val="F4C3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4665"/>
  </p:normalViewPr>
  <p:slideViewPr>
    <p:cSldViewPr snapToGrid="0" snapToObjects="1">
      <p:cViewPr varScale="1">
        <p:scale>
          <a:sx n="74" d="100"/>
          <a:sy n="74" d="100"/>
        </p:scale>
        <p:origin x="3546" y="78"/>
      </p:cViewPr>
      <p:guideLst>
        <p:guide orient="horz" pos="3168"/>
        <p:guide pos="2448"/>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20" d="100"/>
          <a:sy n="120" d="100"/>
        </p:scale>
        <p:origin x="31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7A72135-1B93-284C-B852-D7B891F94DB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a:extLst>
              <a:ext uri="{FF2B5EF4-FFF2-40B4-BE49-F238E27FC236}">
                <a16:creationId xmlns:a16="http://schemas.microsoft.com/office/drawing/2014/main" id="{2AEA7D22-BE55-084B-95A3-2CE5342BFA1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1256DE1-0B4F-C64B-9182-C3A4ACEFB6CC}" type="datetimeFigureOut">
              <a:rPr lang="en-US" smtClean="0">
                <a:latin typeface="Arial" panose="020B0604020202020204" pitchFamily="34" charset="0"/>
              </a:rPr>
              <a:t>1/23/2024</a:t>
            </a:fld>
            <a:endParaRPr lang="en-US" dirty="0">
              <a:latin typeface="Arial" panose="020B0604020202020204" pitchFamily="34" charset="0"/>
            </a:endParaRPr>
          </a:p>
        </p:txBody>
      </p:sp>
      <p:sp>
        <p:nvSpPr>
          <p:cNvPr id="4" name="Footer Placeholder 3">
            <a:extLst>
              <a:ext uri="{FF2B5EF4-FFF2-40B4-BE49-F238E27FC236}">
                <a16:creationId xmlns:a16="http://schemas.microsoft.com/office/drawing/2014/main" id="{8622CE8E-8BDF-D344-B0A5-CEAEEB399BD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a:extLst>
              <a:ext uri="{FF2B5EF4-FFF2-40B4-BE49-F238E27FC236}">
                <a16:creationId xmlns:a16="http://schemas.microsoft.com/office/drawing/2014/main" id="{4EE1DF63-4881-CB4D-918B-DCFB215C433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D9CFD3-2AF5-8842-8F61-48CC4BD19D47}"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4270852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7ACAD383-78CD-4F1A-BDC4-4DDC8BADC58D}" type="datetimeFigureOut">
              <a:rPr lang="en-US" smtClean="0"/>
              <a:pPr/>
              <a:t>1/23/2024</a:t>
            </a:fld>
            <a:endParaRPr lang="en-US" dirty="0"/>
          </a:p>
        </p:txBody>
      </p:sp>
      <p:sp>
        <p:nvSpPr>
          <p:cNvPr id="4" name="Slide Image Placeholder 3"/>
          <p:cNvSpPr>
            <a:spLocks noGrp="1" noRot="1" noChangeAspect="1"/>
          </p:cNvSpPr>
          <p:nvPr>
            <p:ph type="sldImg" idx="2"/>
          </p:nvPr>
        </p:nvSpPr>
        <p:spPr>
          <a:xfrm>
            <a:off x="2103438" y="685800"/>
            <a:ext cx="26511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3D6DD8A8-16D1-45AE-9AA9-002AD93C8B37}" type="slidenum">
              <a:rPr lang="en-US" smtClean="0"/>
              <a:pPr/>
              <a:t>‹#›</a:t>
            </a:fld>
            <a:endParaRPr lang="en-US" dirty="0"/>
          </a:p>
        </p:txBody>
      </p:sp>
    </p:spTree>
    <p:extLst>
      <p:ext uri="{BB962C8B-B14F-4D97-AF65-F5344CB8AC3E}">
        <p14:creationId xmlns:p14="http://schemas.microsoft.com/office/powerpoint/2010/main" val="583104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19151BF-5C98-428E-8019-2973C22E4CF5}"/>
              </a:ext>
            </a:extLst>
          </p:cNvPr>
          <p:cNvSpPr>
            <a:spLocks noGrp="1"/>
          </p:cNvSpPr>
          <p:nvPr>
            <p:ph type="dt" sz="half" idx="10"/>
          </p:nvPr>
        </p:nvSpPr>
        <p:spPr>
          <a:xfrm>
            <a:off x="5909073" y="9504733"/>
            <a:ext cx="1748790" cy="535517"/>
          </a:xfrm>
          <a:prstGeom prst="rect">
            <a:avLst/>
          </a:prstGeom>
        </p:spPr>
        <p:txBody>
          <a:bodyPr/>
          <a:lstStyle/>
          <a:p>
            <a:r>
              <a:rPr lang="en-US"/>
              <a:t>Updated </a:t>
            </a:r>
            <a:fld id="{B3A599F2-3584-43BE-B0B7-CE1459693777}" type="datetime1">
              <a:rPr lang="en-US" smtClean="0"/>
              <a:t>1/23/2024</a:t>
            </a:fld>
            <a:endParaRPr lang="en-US"/>
          </a:p>
          <a:p>
            <a:r>
              <a:rPr lang="en-US"/>
              <a:t>www.SquareMeals.org</a:t>
            </a:r>
            <a:endParaRPr lang="en-US" dirty="0"/>
          </a:p>
        </p:txBody>
      </p:sp>
      <p:sp>
        <p:nvSpPr>
          <p:cNvPr id="4" name="Text Placeholder 23">
            <a:extLst>
              <a:ext uri="{FF2B5EF4-FFF2-40B4-BE49-F238E27FC236}">
                <a16:creationId xmlns:a16="http://schemas.microsoft.com/office/drawing/2014/main" id="{A76CB8FD-8BB3-4687-8F1F-A6BF1C98E58F}"/>
              </a:ext>
            </a:extLst>
          </p:cNvPr>
          <p:cNvSpPr>
            <a:spLocks noGrp="1"/>
          </p:cNvSpPr>
          <p:nvPr>
            <p:ph type="body" sz="quarter" idx="20" hasCustomPrompt="1"/>
          </p:nvPr>
        </p:nvSpPr>
        <p:spPr>
          <a:xfrm>
            <a:off x="396351" y="661330"/>
            <a:ext cx="6443360" cy="454442"/>
          </a:xfrm>
          <a:prstGeom prst="rect">
            <a:avLst/>
          </a:prstGeom>
        </p:spPr>
        <p:txBody>
          <a:bodyPr/>
          <a:lstStyle>
            <a:lvl1pPr marL="0" indent="0">
              <a:lnSpc>
                <a:spcPct val="80000"/>
              </a:lnSpc>
              <a:buNone/>
              <a:defRPr sz="3900" b="0" i="0">
                <a:solidFill>
                  <a:srgbClr val="BB141A"/>
                </a:solidFill>
                <a:latin typeface="Rockwell" panose="02060603020205020403" pitchFamily="18" charset="77"/>
              </a:defRPr>
            </a:lvl1pPr>
            <a:lvl2pPr marL="388620" indent="0">
              <a:buNone/>
              <a:defRPr/>
            </a:lvl2pPr>
          </a:lstStyle>
          <a:p>
            <a:pPr lvl="0"/>
            <a:r>
              <a:rPr lang="en-US" dirty="0"/>
              <a:t>TITLE </a:t>
            </a:r>
          </a:p>
        </p:txBody>
      </p:sp>
      <p:sp>
        <p:nvSpPr>
          <p:cNvPr id="5" name="Text Placeholder 43">
            <a:extLst>
              <a:ext uri="{FF2B5EF4-FFF2-40B4-BE49-F238E27FC236}">
                <a16:creationId xmlns:a16="http://schemas.microsoft.com/office/drawing/2014/main" id="{C8986DA7-9517-471B-A257-27E547C7574E}"/>
              </a:ext>
            </a:extLst>
          </p:cNvPr>
          <p:cNvSpPr>
            <a:spLocks noGrp="1"/>
          </p:cNvSpPr>
          <p:nvPr>
            <p:ph type="body" sz="quarter" idx="33" hasCustomPrompt="1"/>
          </p:nvPr>
        </p:nvSpPr>
        <p:spPr>
          <a:xfrm>
            <a:off x="396352" y="1144155"/>
            <a:ext cx="6443360" cy="867792"/>
          </a:xfrm>
          <a:prstGeom prst="rect">
            <a:avLst/>
          </a:prstGeom>
        </p:spPr>
        <p:txBody>
          <a:bodyPr/>
          <a:lstStyle>
            <a:lvl1pPr marL="0" indent="0">
              <a:lnSpc>
                <a:spcPct val="75000"/>
              </a:lnSpc>
              <a:buNone/>
              <a:defRPr sz="3900" b="1" i="0">
                <a:solidFill>
                  <a:srgbClr val="EA2230"/>
                </a:solidFill>
                <a:latin typeface="Arial Black" panose="020B0604020202020204" pitchFamily="34" charset="0"/>
                <a:cs typeface="Arial Black" panose="020B0604020202020204" pitchFamily="34" charset="0"/>
              </a:defRPr>
            </a:lvl1pPr>
          </a:lstStyle>
          <a:p>
            <a:pPr lvl="0"/>
            <a:r>
              <a:rPr lang="en-US" dirty="0"/>
              <a:t>SECOND TITLE</a:t>
            </a:r>
          </a:p>
        </p:txBody>
      </p:sp>
      <p:sp>
        <p:nvSpPr>
          <p:cNvPr id="6" name="Text Placeholder 15">
            <a:extLst>
              <a:ext uri="{FF2B5EF4-FFF2-40B4-BE49-F238E27FC236}">
                <a16:creationId xmlns:a16="http://schemas.microsoft.com/office/drawing/2014/main" id="{7BBC2D10-F2FC-4E22-AA56-2BA9F66CD8B9}"/>
              </a:ext>
            </a:extLst>
          </p:cNvPr>
          <p:cNvSpPr>
            <a:spLocks noGrp="1"/>
          </p:cNvSpPr>
          <p:nvPr>
            <p:ph type="body" sz="quarter" idx="34" hasCustomPrompt="1"/>
          </p:nvPr>
        </p:nvSpPr>
        <p:spPr>
          <a:xfrm>
            <a:off x="777902" y="2173962"/>
            <a:ext cx="6061810" cy="2762882"/>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a:solidFill>
                  <a:schemeClr val="bg2">
                    <a:lumMod val="10000"/>
                  </a:schemeClr>
                </a:solidFill>
                <a:latin typeface="Arial" panose="020B0604020202020204" pitchFamily="34" charset="0"/>
                <a:cs typeface="Arial" panose="020B0604020202020204" pitchFamily="34" charset="0"/>
              </a:defRPr>
            </a:lvl1pPr>
          </a:lstStyle>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sz="1200" dirty="0">
                <a:solidFill>
                  <a:schemeClr val="accent6">
                    <a:lumMod val="10000"/>
                  </a:schemeClr>
                </a:solidFill>
              </a:rPr>
              <a:t>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a:t>
            </a:r>
          </a:p>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endParaRPr lang="en-US" sz="1200" dirty="0">
              <a:solidFill>
                <a:schemeClr val="accent6">
                  <a:lumMod val="10000"/>
                </a:schemeClr>
              </a:solidFill>
            </a:endParaRPr>
          </a:p>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endParaRPr lang="en-US" sz="1200" dirty="0">
              <a:solidFill>
                <a:schemeClr val="accent6">
                  <a:lumMod val="10000"/>
                </a:schemeClr>
              </a:solidFill>
            </a:endParaRPr>
          </a:p>
          <a:p>
            <a:pPr lvl="0"/>
            <a:r>
              <a:rPr lang="en-US" sz="1200" dirty="0">
                <a:latin typeface="Arial" panose="020B0604020202020204" pitchFamily="34" charset="0"/>
                <a:cs typeface="Arial" panose="020B0604020202020204" pitchFamily="34" charset="0"/>
              </a:rPr>
              <a:t> </a:t>
            </a:r>
            <a:endParaRPr lang="en-US" dirty="0"/>
          </a:p>
        </p:txBody>
      </p:sp>
      <p:sp>
        <p:nvSpPr>
          <p:cNvPr id="7" name="Text Placeholder 15">
            <a:extLst>
              <a:ext uri="{FF2B5EF4-FFF2-40B4-BE49-F238E27FC236}">
                <a16:creationId xmlns:a16="http://schemas.microsoft.com/office/drawing/2014/main" id="{3A57474B-4BBC-4920-BCBC-A69BD446898F}"/>
              </a:ext>
            </a:extLst>
          </p:cNvPr>
          <p:cNvSpPr>
            <a:spLocks noGrp="1"/>
          </p:cNvSpPr>
          <p:nvPr>
            <p:ph type="body" sz="quarter" idx="36" hasCustomPrompt="1"/>
          </p:nvPr>
        </p:nvSpPr>
        <p:spPr>
          <a:xfrm>
            <a:off x="777902" y="5489413"/>
            <a:ext cx="6061810" cy="1423451"/>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a:solidFill>
                  <a:schemeClr val="bg2">
                    <a:lumMod val="10000"/>
                  </a:schemeClr>
                </a:solidFill>
                <a:latin typeface="Arial" panose="020B0604020202020204" pitchFamily="34" charset="0"/>
                <a:cs typeface="Arial" panose="020B0604020202020204" pitchFamily="34" charset="0"/>
              </a:defRPr>
            </a:lvl1pPr>
          </a:lstStyle>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sz="1200" dirty="0">
                <a:solidFill>
                  <a:schemeClr val="accent6">
                    <a:lumMod val="10000"/>
                  </a:schemeClr>
                </a:solidFill>
              </a:rPr>
              <a:t>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a:t>
            </a:r>
          </a:p>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endParaRPr lang="en-US" sz="1200" dirty="0">
              <a:solidFill>
                <a:schemeClr val="accent6">
                  <a:lumMod val="10000"/>
                </a:schemeClr>
              </a:solidFill>
            </a:endParaRPr>
          </a:p>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endParaRPr lang="en-US" sz="1200" dirty="0">
              <a:solidFill>
                <a:schemeClr val="accent6">
                  <a:lumMod val="10000"/>
                </a:schemeClr>
              </a:solidFill>
            </a:endParaRPr>
          </a:p>
          <a:p>
            <a:pPr lvl="0"/>
            <a:r>
              <a:rPr lang="en-US" sz="1200" dirty="0">
                <a:latin typeface="Arial" panose="020B0604020202020204" pitchFamily="34" charset="0"/>
                <a:cs typeface="Arial" panose="020B0604020202020204" pitchFamily="34" charset="0"/>
              </a:rPr>
              <a:t> </a:t>
            </a:r>
            <a:endParaRPr lang="en-US" dirty="0"/>
          </a:p>
        </p:txBody>
      </p:sp>
      <p:sp>
        <p:nvSpPr>
          <p:cNvPr id="8" name="Text Placeholder 25">
            <a:extLst>
              <a:ext uri="{FF2B5EF4-FFF2-40B4-BE49-F238E27FC236}">
                <a16:creationId xmlns:a16="http://schemas.microsoft.com/office/drawing/2014/main" id="{E284C1EF-E14F-4F60-A426-AE01C2A03BC1}"/>
              </a:ext>
            </a:extLst>
          </p:cNvPr>
          <p:cNvSpPr>
            <a:spLocks noGrp="1"/>
          </p:cNvSpPr>
          <p:nvPr>
            <p:ph type="body" sz="quarter" idx="27" hasCustomPrompt="1"/>
          </p:nvPr>
        </p:nvSpPr>
        <p:spPr>
          <a:xfrm>
            <a:off x="777902" y="5138928"/>
            <a:ext cx="4443412" cy="409609"/>
          </a:xfrm>
          <a:prstGeom prst="rect">
            <a:avLst/>
          </a:prstGeom>
        </p:spPr>
        <p:txBody>
          <a:bodyPr/>
          <a:lstStyle>
            <a:lvl1pPr marL="0" indent="0">
              <a:lnSpc>
                <a:spcPct val="100000"/>
              </a:lnSpc>
              <a:buNone/>
              <a:defRPr sz="1600" b="1" i="0">
                <a:solidFill>
                  <a:srgbClr val="00AEEF"/>
                </a:solidFill>
                <a:latin typeface="Rockwell" panose="02060603020205020403" pitchFamily="18" charset="77"/>
              </a:defRPr>
            </a:lvl1pPr>
          </a:lstStyle>
          <a:p>
            <a:pPr lvl="0"/>
            <a:r>
              <a:rPr lang="en-US" dirty="0"/>
              <a:t>HEADER GOES HERE</a:t>
            </a:r>
          </a:p>
        </p:txBody>
      </p:sp>
      <p:sp>
        <p:nvSpPr>
          <p:cNvPr id="9" name="Text Placeholder 15">
            <a:extLst>
              <a:ext uri="{FF2B5EF4-FFF2-40B4-BE49-F238E27FC236}">
                <a16:creationId xmlns:a16="http://schemas.microsoft.com/office/drawing/2014/main" id="{29B96C63-F085-4689-849F-6EE802AACBB0}"/>
              </a:ext>
            </a:extLst>
          </p:cNvPr>
          <p:cNvSpPr>
            <a:spLocks noGrp="1"/>
          </p:cNvSpPr>
          <p:nvPr>
            <p:ph type="body" sz="quarter" idx="37" hasCustomPrompt="1"/>
          </p:nvPr>
        </p:nvSpPr>
        <p:spPr>
          <a:xfrm>
            <a:off x="777902" y="7424859"/>
            <a:ext cx="2432600" cy="959288"/>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a:solidFill>
                  <a:schemeClr val="bg2">
                    <a:lumMod val="10000"/>
                  </a:schemeClr>
                </a:solidFill>
                <a:latin typeface="Arial" panose="020B0604020202020204" pitchFamily="34" charset="0"/>
                <a:cs typeface="Arial" panose="020B0604020202020204" pitchFamily="34" charset="0"/>
              </a:defRPr>
            </a:lvl1pPr>
          </a:lstStyle>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sz="1200" dirty="0">
                <a:solidFill>
                  <a:schemeClr val="accent6">
                    <a:lumMod val="10000"/>
                  </a:schemeClr>
                </a:solidFill>
              </a:rPr>
              <a:t>Copy and bullets copy and bullets copy and bullets copy and bullets copy and bullets copy and bullets copy and bullets copy and bullets copy and bullets copy and</a:t>
            </a:r>
            <a:endParaRPr lang="en-US" dirty="0"/>
          </a:p>
        </p:txBody>
      </p:sp>
      <p:sp>
        <p:nvSpPr>
          <p:cNvPr id="10" name="Text Placeholder 25">
            <a:extLst>
              <a:ext uri="{FF2B5EF4-FFF2-40B4-BE49-F238E27FC236}">
                <a16:creationId xmlns:a16="http://schemas.microsoft.com/office/drawing/2014/main" id="{36A6E9DF-531F-4462-8693-1F5A2A225585}"/>
              </a:ext>
            </a:extLst>
          </p:cNvPr>
          <p:cNvSpPr>
            <a:spLocks noGrp="1"/>
          </p:cNvSpPr>
          <p:nvPr>
            <p:ph type="body" sz="quarter" idx="38" hasCustomPrompt="1"/>
          </p:nvPr>
        </p:nvSpPr>
        <p:spPr>
          <a:xfrm>
            <a:off x="777902" y="7074373"/>
            <a:ext cx="2432599" cy="409609"/>
          </a:xfrm>
          <a:prstGeom prst="rect">
            <a:avLst/>
          </a:prstGeom>
        </p:spPr>
        <p:txBody>
          <a:bodyPr/>
          <a:lstStyle>
            <a:lvl1pPr marL="0" indent="0">
              <a:lnSpc>
                <a:spcPct val="100000"/>
              </a:lnSpc>
              <a:buNone/>
              <a:defRPr sz="1600" b="1" i="0">
                <a:solidFill>
                  <a:srgbClr val="00AEEF"/>
                </a:solidFill>
                <a:latin typeface="Rockwell" panose="02060603020205020403" pitchFamily="18" charset="77"/>
              </a:defRPr>
            </a:lvl1pPr>
          </a:lstStyle>
          <a:p>
            <a:pPr lvl="0"/>
            <a:r>
              <a:rPr lang="en-US" dirty="0"/>
              <a:t>HEADER GOES HERE</a:t>
            </a:r>
          </a:p>
        </p:txBody>
      </p:sp>
      <p:sp>
        <p:nvSpPr>
          <p:cNvPr id="11" name="Text Placeholder 15">
            <a:extLst>
              <a:ext uri="{FF2B5EF4-FFF2-40B4-BE49-F238E27FC236}">
                <a16:creationId xmlns:a16="http://schemas.microsoft.com/office/drawing/2014/main" id="{017D37A2-DEA6-4C02-BDBE-C127640A1F31}"/>
              </a:ext>
            </a:extLst>
          </p:cNvPr>
          <p:cNvSpPr>
            <a:spLocks noGrp="1"/>
          </p:cNvSpPr>
          <p:nvPr>
            <p:ph type="body" sz="quarter" idx="39" hasCustomPrompt="1"/>
          </p:nvPr>
        </p:nvSpPr>
        <p:spPr>
          <a:xfrm>
            <a:off x="4407112" y="7424859"/>
            <a:ext cx="2432600" cy="959288"/>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a:solidFill>
                  <a:schemeClr val="bg2">
                    <a:lumMod val="10000"/>
                  </a:schemeClr>
                </a:solidFill>
                <a:latin typeface="Arial" panose="020B0604020202020204" pitchFamily="34" charset="0"/>
                <a:cs typeface="Arial" panose="020B0604020202020204" pitchFamily="34" charset="0"/>
              </a:defRPr>
            </a:lvl1pPr>
          </a:lstStyle>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sz="1200" dirty="0">
                <a:solidFill>
                  <a:schemeClr val="accent6">
                    <a:lumMod val="10000"/>
                  </a:schemeClr>
                </a:solidFill>
              </a:rPr>
              <a:t>Copy and bullets copy and bullets copy and bullets copy and bullets copy and bullets copy and bullets copy and bullets copy and bullets copy and bullets copy and</a:t>
            </a:r>
            <a:endParaRPr lang="en-US" dirty="0"/>
          </a:p>
        </p:txBody>
      </p:sp>
      <p:sp>
        <p:nvSpPr>
          <p:cNvPr id="12" name="Text Placeholder 25">
            <a:extLst>
              <a:ext uri="{FF2B5EF4-FFF2-40B4-BE49-F238E27FC236}">
                <a16:creationId xmlns:a16="http://schemas.microsoft.com/office/drawing/2014/main" id="{EAD6A069-DD34-4FEF-8D53-9CC8B086E25C}"/>
              </a:ext>
            </a:extLst>
          </p:cNvPr>
          <p:cNvSpPr>
            <a:spLocks noGrp="1"/>
          </p:cNvSpPr>
          <p:nvPr>
            <p:ph type="body" sz="quarter" idx="40" hasCustomPrompt="1"/>
          </p:nvPr>
        </p:nvSpPr>
        <p:spPr>
          <a:xfrm>
            <a:off x="4407112" y="7074373"/>
            <a:ext cx="2432599" cy="409609"/>
          </a:xfrm>
          <a:prstGeom prst="rect">
            <a:avLst/>
          </a:prstGeom>
        </p:spPr>
        <p:txBody>
          <a:bodyPr/>
          <a:lstStyle>
            <a:lvl1pPr marL="0" indent="0">
              <a:lnSpc>
                <a:spcPct val="100000"/>
              </a:lnSpc>
              <a:buNone/>
              <a:defRPr sz="1600" b="1" i="0">
                <a:solidFill>
                  <a:srgbClr val="00AEEF"/>
                </a:solidFill>
                <a:latin typeface="Rockwell" panose="02060603020205020403" pitchFamily="18" charset="77"/>
              </a:defRPr>
            </a:lvl1pPr>
          </a:lstStyle>
          <a:p>
            <a:pPr lvl="0"/>
            <a:r>
              <a:rPr lang="en-US" dirty="0"/>
              <a:t>HEADER GOES HERE</a:t>
            </a:r>
          </a:p>
        </p:txBody>
      </p:sp>
    </p:spTree>
    <p:extLst>
      <p:ext uri="{BB962C8B-B14F-4D97-AF65-F5344CB8AC3E}">
        <p14:creationId xmlns:p14="http://schemas.microsoft.com/office/powerpoint/2010/main" val="1487918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9F6FF7C-9F1E-475A-A667-50A3F1DA7CBF}"/>
              </a:ext>
            </a:extLst>
          </p:cNvPr>
          <p:cNvSpPr>
            <a:spLocks noGrp="1"/>
          </p:cNvSpPr>
          <p:nvPr>
            <p:ph type="dt" sz="half" idx="10"/>
          </p:nvPr>
        </p:nvSpPr>
        <p:spPr>
          <a:xfrm>
            <a:off x="5909073" y="9504733"/>
            <a:ext cx="1748790" cy="535517"/>
          </a:xfrm>
          <a:prstGeom prst="rect">
            <a:avLst/>
          </a:prstGeom>
        </p:spPr>
        <p:txBody>
          <a:bodyPr/>
          <a:lstStyle/>
          <a:p>
            <a:r>
              <a:rPr lang="en-US"/>
              <a:t>Updated </a:t>
            </a:r>
            <a:fld id="{7030F786-6C06-4688-AF9F-A7A51969B61F}" type="datetime1">
              <a:rPr lang="en-US" smtClean="0"/>
              <a:t>1/23/2024</a:t>
            </a:fld>
            <a:endParaRPr lang="en-US"/>
          </a:p>
          <a:p>
            <a:r>
              <a:rPr lang="en-US"/>
              <a:t>www.SquareMeals.org</a:t>
            </a:r>
            <a:endParaRPr lang="en-US" dirty="0"/>
          </a:p>
        </p:txBody>
      </p:sp>
      <p:sp>
        <p:nvSpPr>
          <p:cNvPr id="4" name="Picture Placeholder 3">
            <a:extLst>
              <a:ext uri="{FF2B5EF4-FFF2-40B4-BE49-F238E27FC236}">
                <a16:creationId xmlns:a16="http://schemas.microsoft.com/office/drawing/2014/main" id="{ACB2B651-2684-4582-A5B2-5222D6F1153D}"/>
              </a:ext>
            </a:extLst>
          </p:cNvPr>
          <p:cNvSpPr>
            <a:spLocks noGrp="1"/>
          </p:cNvSpPr>
          <p:nvPr>
            <p:ph type="pic" sz="quarter" idx="4294967295"/>
          </p:nvPr>
        </p:nvSpPr>
        <p:spPr>
          <a:xfrm>
            <a:off x="5535894" y="2776072"/>
            <a:ext cx="2239339" cy="5668707"/>
          </a:xfrm>
          <a:prstGeom prst="rect">
            <a:avLst/>
          </a:prstGeom>
        </p:spPr>
        <p:txBody>
          <a:bodyPr/>
          <a:lstStyle>
            <a:lvl1pPr>
              <a:defRPr>
                <a:latin typeface="Arial" panose="020B0604020202020204" pitchFamily="34" charset="0"/>
              </a:defRPr>
            </a:lvl1pPr>
          </a:lstStyle>
          <a:p>
            <a:r>
              <a:rPr lang="en-US" dirty="0"/>
              <a:t>Click icon to add picture</a:t>
            </a:r>
          </a:p>
        </p:txBody>
      </p:sp>
      <p:sp>
        <p:nvSpPr>
          <p:cNvPr id="5" name="Text Placeholder 23">
            <a:extLst>
              <a:ext uri="{FF2B5EF4-FFF2-40B4-BE49-F238E27FC236}">
                <a16:creationId xmlns:a16="http://schemas.microsoft.com/office/drawing/2014/main" id="{9A37B213-00ED-4C50-B57D-C33976EA5CC9}"/>
              </a:ext>
            </a:extLst>
          </p:cNvPr>
          <p:cNvSpPr>
            <a:spLocks noGrp="1"/>
          </p:cNvSpPr>
          <p:nvPr>
            <p:ph type="body" sz="quarter" idx="20" hasCustomPrompt="1"/>
          </p:nvPr>
        </p:nvSpPr>
        <p:spPr>
          <a:xfrm>
            <a:off x="813830" y="320615"/>
            <a:ext cx="6555815" cy="392292"/>
          </a:xfrm>
          <a:prstGeom prst="rect">
            <a:avLst/>
          </a:prstGeom>
        </p:spPr>
        <p:txBody>
          <a:bodyPr/>
          <a:lstStyle>
            <a:lvl1pPr marL="0" indent="0">
              <a:lnSpc>
                <a:spcPct val="80000"/>
              </a:lnSpc>
              <a:buNone/>
              <a:defRPr sz="3900" b="0" i="0">
                <a:solidFill>
                  <a:srgbClr val="BB141A"/>
                </a:solidFill>
                <a:latin typeface="Rockwell" panose="02060603020205020403" pitchFamily="18" charset="77"/>
              </a:defRPr>
            </a:lvl1pPr>
            <a:lvl2pPr marL="388620" indent="0">
              <a:buNone/>
              <a:defRPr/>
            </a:lvl2pPr>
          </a:lstStyle>
          <a:p>
            <a:pPr lvl="0"/>
            <a:r>
              <a:rPr lang="en-US" dirty="0"/>
              <a:t>TITLE </a:t>
            </a:r>
          </a:p>
        </p:txBody>
      </p:sp>
      <p:sp>
        <p:nvSpPr>
          <p:cNvPr id="6" name="Text Placeholder 43">
            <a:extLst>
              <a:ext uri="{FF2B5EF4-FFF2-40B4-BE49-F238E27FC236}">
                <a16:creationId xmlns:a16="http://schemas.microsoft.com/office/drawing/2014/main" id="{46BAC9F1-8F3B-4AA7-9F22-C27D5FC6A926}"/>
              </a:ext>
            </a:extLst>
          </p:cNvPr>
          <p:cNvSpPr>
            <a:spLocks noGrp="1"/>
          </p:cNvSpPr>
          <p:nvPr>
            <p:ph type="body" sz="quarter" idx="33" hasCustomPrompt="1"/>
          </p:nvPr>
        </p:nvSpPr>
        <p:spPr>
          <a:xfrm>
            <a:off x="813831" y="803440"/>
            <a:ext cx="6555815" cy="749111"/>
          </a:xfrm>
          <a:prstGeom prst="rect">
            <a:avLst/>
          </a:prstGeom>
        </p:spPr>
        <p:txBody>
          <a:bodyPr/>
          <a:lstStyle>
            <a:lvl1pPr marL="0" indent="0">
              <a:lnSpc>
                <a:spcPct val="75000"/>
              </a:lnSpc>
              <a:buNone/>
              <a:defRPr sz="3900" b="1" i="0">
                <a:solidFill>
                  <a:srgbClr val="EA2230"/>
                </a:solidFill>
                <a:latin typeface="Arial Black" panose="020B0604020202020204" pitchFamily="34" charset="0"/>
                <a:cs typeface="Arial Black" panose="020B0604020202020204" pitchFamily="34" charset="0"/>
              </a:defRPr>
            </a:lvl1pPr>
          </a:lstStyle>
          <a:p>
            <a:pPr lvl="0"/>
            <a:r>
              <a:rPr lang="en-US" dirty="0"/>
              <a:t>SECOND TITLE</a:t>
            </a:r>
          </a:p>
        </p:txBody>
      </p:sp>
      <p:sp>
        <p:nvSpPr>
          <p:cNvPr id="7" name="Text Placeholder 15">
            <a:extLst>
              <a:ext uri="{FF2B5EF4-FFF2-40B4-BE49-F238E27FC236}">
                <a16:creationId xmlns:a16="http://schemas.microsoft.com/office/drawing/2014/main" id="{7F1B5307-14E8-4EB2-A6C5-9BBB85162942}"/>
              </a:ext>
            </a:extLst>
          </p:cNvPr>
          <p:cNvSpPr>
            <a:spLocks noGrp="1"/>
          </p:cNvSpPr>
          <p:nvPr>
            <p:ph type="body" sz="quarter" idx="34" hasCustomPrompt="1"/>
          </p:nvPr>
        </p:nvSpPr>
        <p:spPr>
          <a:xfrm>
            <a:off x="589236" y="3551190"/>
            <a:ext cx="4862089" cy="1314802"/>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a:solidFill>
                  <a:schemeClr val="bg2">
                    <a:lumMod val="10000"/>
                  </a:schemeClr>
                </a:solidFill>
                <a:latin typeface="Arial" panose="020B0604020202020204" pitchFamily="34" charset="0"/>
                <a:cs typeface="Arial" panose="020B0604020202020204" pitchFamily="34" charset="0"/>
              </a:defRPr>
            </a:lvl1pPr>
          </a:lstStyle>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sz="1200" dirty="0">
                <a:solidFill>
                  <a:schemeClr val="accent6">
                    <a:lumMod val="10000"/>
                  </a:schemeClr>
                </a:solidFill>
              </a:rPr>
              <a:t>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a:t>
            </a:r>
            <a:endParaRPr lang="en-US" dirty="0"/>
          </a:p>
        </p:txBody>
      </p:sp>
      <p:sp>
        <p:nvSpPr>
          <p:cNvPr id="8" name="Text Placeholder 25">
            <a:extLst>
              <a:ext uri="{FF2B5EF4-FFF2-40B4-BE49-F238E27FC236}">
                <a16:creationId xmlns:a16="http://schemas.microsoft.com/office/drawing/2014/main" id="{3F76C9B1-618C-447B-B024-412F121DE201}"/>
              </a:ext>
            </a:extLst>
          </p:cNvPr>
          <p:cNvSpPr>
            <a:spLocks noGrp="1"/>
          </p:cNvSpPr>
          <p:nvPr>
            <p:ph type="body" sz="quarter" idx="40" hasCustomPrompt="1"/>
          </p:nvPr>
        </p:nvSpPr>
        <p:spPr>
          <a:xfrm>
            <a:off x="592330" y="3080714"/>
            <a:ext cx="4858995" cy="251224"/>
          </a:xfrm>
          <a:prstGeom prst="rect">
            <a:avLst/>
          </a:prstGeom>
        </p:spPr>
        <p:txBody>
          <a:bodyPr/>
          <a:lstStyle>
            <a:lvl1pPr marL="0" indent="0" algn="l">
              <a:lnSpc>
                <a:spcPct val="100000"/>
              </a:lnSpc>
              <a:buNone/>
              <a:defRPr sz="1200" b="1" i="0">
                <a:solidFill>
                  <a:srgbClr val="00AEEF"/>
                </a:solidFill>
                <a:latin typeface="Rockwell" panose="02060603020205020403" pitchFamily="18" charset="77"/>
              </a:defRPr>
            </a:lvl1pPr>
          </a:lstStyle>
          <a:p>
            <a:pPr lvl="0"/>
            <a:r>
              <a:rPr lang="en-US" dirty="0"/>
              <a:t>HEADER GOES HERE</a:t>
            </a:r>
          </a:p>
        </p:txBody>
      </p:sp>
      <p:sp>
        <p:nvSpPr>
          <p:cNvPr id="9" name="Text Placeholder 25">
            <a:extLst>
              <a:ext uri="{FF2B5EF4-FFF2-40B4-BE49-F238E27FC236}">
                <a16:creationId xmlns:a16="http://schemas.microsoft.com/office/drawing/2014/main" id="{6680A832-A451-4B61-91FC-B758D5E03BF4}"/>
              </a:ext>
            </a:extLst>
          </p:cNvPr>
          <p:cNvSpPr>
            <a:spLocks noGrp="1"/>
          </p:cNvSpPr>
          <p:nvPr>
            <p:ph type="body" sz="quarter" idx="38" hasCustomPrompt="1"/>
          </p:nvPr>
        </p:nvSpPr>
        <p:spPr>
          <a:xfrm>
            <a:off x="560349" y="1607525"/>
            <a:ext cx="2145857" cy="409609"/>
          </a:xfrm>
          <a:prstGeom prst="rect">
            <a:avLst/>
          </a:prstGeom>
        </p:spPr>
        <p:txBody>
          <a:bodyPr/>
          <a:lstStyle>
            <a:lvl1pPr marL="0" indent="0" algn="ctr">
              <a:lnSpc>
                <a:spcPct val="100000"/>
              </a:lnSpc>
              <a:buNone/>
              <a:defRPr sz="1200" b="1" i="0">
                <a:solidFill>
                  <a:srgbClr val="00AEEF"/>
                </a:solidFill>
                <a:latin typeface="Rockwell" panose="02060603020205020403" pitchFamily="18" charset="77"/>
              </a:defRPr>
            </a:lvl1pPr>
          </a:lstStyle>
          <a:p>
            <a:pPr lvl="0"/>
            <a:r>
              <a:rPr lang="en-US" dirty="0"/>
              <a:t>HEADER GOES HERE</a:t>
            </a:r>
          </a:p>
        </p:txBody>
      </p:sp>
      <p:sp>
        <p:nvSpPr>
          <p:cNvPr id="10" name="Text Placeholder 31">
            <a:extLst>
              <a:ext uri="{FF2B5EF4-FFF2-40B4-BE49-F238E27FC236}">
                <a16:creationId xmlns:a16="http://schemas.microsoft.com/office/drawing/2014/main" id="{A263938D-925F-4BEB-8092-D0A050C20252}"/>
              </a:ext>
            </a:extLst>
          </p:cNvPr>
          <p:cNvSpPr>
            <a:spLocks noGrp="1"/>
          </p:cNvSpPr>
          <p:nvPr>
            <p:ph type="body" sz="quarter" idx="41" hasCustomPrompt="1"/>
          </p:nvPr>
        </p:nvSpPr>
        <p:spPr>
          <a:xfrm>
            <a:off x="560349" y="1829828"/>
            <a:ext cx="2141538" cy="934052"/>
          </a:xfrm>
          <a:prstGeom prst="rect">
            <a:avLst/>
          </a:prstGeom>
        </p:spPr>
        <p:txBody>
          <a:bodyPr/>
          <a:lstStyle>
            <a:lvl1pPr marL="0" marR="0" indent="0" algn="ctr"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a:solidFill>
                  <a:schemeClr val="accent1"/>
                </a:solidFill>
                <a:latin typeface="Arial" panose="020B0604020202020204" pitchFamily="34" charset="0"/>
                <a:cs typeface="Arial" panose="020B0604020202020204" pitchFamily="34" charset="0"/>
              </a:defRPr>
            </a:lvl1pPr>
            <a:lvl2pPr marL="388620" indent="0" algn="ctr">
              <a:buNone/>
              <a:defRPr sz="1200">
                <a:latin typeface="Arial" panose="020B0604020202020204" pitchFamily="34" charset="0"/>
                <a:cs typeface="Arial" panose="020B0604020202020204" pitchFamily="34" charset="0"/>
              </a:defRPr>
            </a:lvl2pPr>
            <a:lvl3pPr marL="777240" indent="0" algn="ctr">
              <a:buNone/>
              <a:defRPr sz="1200">
                <a:latin typeface="Arial" panose="020B0604020202020204" pitchFamily="34" charset="0"/>
                <a:cs typeface="Arial" panose="020B0604020202020204" pitchFamily="34" charset="0"/>
              </a:defRPr>
            </a:lvl3pPr>
            <a:lvl4pPr marL="1165860" indent="0" algn="ctr">
              <a:buNone/>
              <a:defRPr sz="1200">
                <a:latin typeface="Arial" panose="020B0604020202020204" pitchFamily="34" charset="0"/>
                <a:cs typeface="Arial" panose="020B0604020202020204" pitchFamily="34" charset="0"/>
              </a:defRPr>
            </a:lvl4pPr>
            <a:lvl5pPr marL="1554480" indent="0" algn="ctr">
              <a:buNone/>
              <a:defRPr sz="1200">
                <a:latin typeface="Arial" panose="020B0604020202020204" pitchFamily="34" charset="0"/>
                <a:cs typeface="Arial" panose="020B0604020202020204" pitchFamily="34" charset="0"/>
              </a:defRPr>
            </a:lvl5pPr>
          </a:lstStyle>
          <a:p>
            <a:pPr marL="0" marR="0" lvl="0" indent="0" algn="ctr"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dirty="0"/>
              <a:t>Copy goes here copy goes here copy goes here copy goes here copy goes here copy goes here</a:t>
            </a:r>
          </a:p>
          <a:p>
            <a:pPr lvl="0"/>
            <a:endParaRPr lang="en-US" dirty="0"/>
          </a:p>
        </p:txBody>
      </p:sp>
      <p:sp>
        <p:nvSpPr>
          <p:cNvPr id="11" name="Text Placeholder 25">
            <a:extLst>
              <a:ext uri="{FF2B5EF4-FFF2-40B4-BE49-F238E27FC236}">
                <a16:creationId xmlns:a16="http://schemas.microsoft.com/office/drawing/2014/main" id="{B38054FB-3D8F-45DE-90F5-F1ED7072155E}"/>
              </a:ext>
            </a:extLst>
          </p:cNvPr>
          <p:cNvSpPr>
            <a:spLocks noGrp="1"/>
          </p:cNvSpPr>
          <p:nvPr>
            <p:ph type="body" sz="quarter" idx="42" hasCustomPrompt="1"/>
          </p:nvPr>
        </p:nvSpPr>
        <p:spPr>
          <a:xfrm>
            <a:off x="3053613" y="1613621"/>
            <a:ext cx="2145857" cy="409609"/>
          </a:xfrm>
          <a:prstGeom prst="rect">
            <a:avLst/>
          </a:prstGeom>
        </p:spPr>
        <p:txBody>
          <a:bodyPr/>
          <a:lstStyle>
            <a:lvl1pPr marL="0" indent="0" algn="ctr">
              <a:lnSpc>
                <a:spcPct val="100000"/>
              </a:lnSpc>
              <a:buNone/>
              <a:defRPr sz="1200" b="1" i="0">
                <a:solidFill>
                  <a:srgbClr val="00AEEF"/>
                </a:solidFill>
                <a:latin typeface="Rockwell" panose="02060603020205020403" pitchFamily="18" charset="77"/>
              </a:defRPr>
            </a:lvl1pPr>
          </a:lstStyle>
          <a:p>
            <a:pPr lvl="0"/>
            <a:r>
              <a:rPr lang="en-US" dirty="0"/>
              <a:t>HEADER GOES HERE</a:t>
            </a:r>
          </a:p>
        </p:txBody>
      </p:sp>
      <p:sp>
        <p:nvSpPr>
          <p:cNvPr id="12" name="Text Placeholder 31">
            <a:extLst>
              <a:ext uri="{FF2B5EF4-FFF2-40B4-BE49-F238E27FC236}">
                <a16:creationId xmlns:a16="http://schemas.microsoft.com/office/drawing/2014/main" id="{615F0651-104F-4A70-9408-EA7FF1D5B10E}"/>
              </a:ext>
            </a:extLst>
          </p:cNvPr>
          <p:cNvSpPr>
            <a:spLocks noGrp="1"/>
          </p:cNvSpPr>
          <p:nvPr>
            <p:ph type="body" sz="quarter" idx="43" hasCustomPrompt="1"/>
          </p:nvPr>
        </p:nvSpPr>
        <p:spPr>
          <a:xfrm>
            <a:off x="3053613" y="1835924"/>
            <a:ext cx="2141538" cy="934052"/>
          </a:xfrm>
          <a:prstGeom prst="rect">
            <a:avLst/>
          </a:prstGeom>
        </p:spPr>
        <p:txBody>
          <a:bodyPr/>
          <a:lstStyle>
            <a:lvl1pPr marL="0" marR="0" indent="0" algn="ctr"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a:solidFill>
                  <a:schemeClr val="accent1"/>
                </a:solidFill>
                <a:latin typeface="Arial" panose="020B0604020202020204" pitchFamily="34" charset="0"/>
                <a:cs typeface="Arial" panose="020B0604020202020204" pitchFamily="34" charset="0"/>
              </a:defRPr>
            </a:lvl1pPr>
            <a:lvl2pPr marL="388620" indent="0" algn="ctr">
              <a:buNone/>
              <a:defRPr sz="1200">
                <a:latin typeface="Arial" panose="020B0604020202020204" pitchFamily="34" charset="0"/>
                <a:cs typeface="Arial" panose="020B0604020202020204" pitchFamily="34" charset="0"/>
              </a:defRPr>
            </a:lvl2pPr>
            <a:lvl3pPr marL="777240" indent="0" algn="ctr">
              <a:buNone/>
              <a:defRPr sz="1200">
                <a:latin typeface="Arial" panose="020B0604020202020204" pitchFamily="34" charset="0"/>
                <a:cs typeface="Arial" panose="020B0604020202020204" pitchFamily="34" charset="0"/>
              </a:defRPr>
            </a:lvl3pPr>
            <a:lvl4pPr marL="1165860" indent="0" algn="ctr">
              <a:buNone/>
              <a:defRPr sz="1200">
                <a:latin typeface="Arial" panose="020B0604020202020204" pitchFamily="34" charset="0"/>
                <a:cs typeface="Arial" panose="020B0604020202020204" pitchFamily="34" charset="0"/>
              </a:defRPr>
            </a:lvl4pPr>
            <a:lvl5pPr marL="1554480" indent="0" algn="ctr">
              <a:buNone/>
              <a:defRPr sz="1200">
                <a:latin typeface="Arial" panose="020B0604020202020204" pitchFamily="34" charset="0"/>
                <a:cs typeface="Arial" panose="020B0604020202020204" pitchFamily="34" charset="0"/>
              </a:defRPr>
            </a:lvl5pPr>
          </a:lstStyle>
          <a:p>
            <a:pPr marL="0" marR="0" lvl="0" indent="0" algn="ctr"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dirty="0"/>
              <a:t>Copy goes here copy goes here copy goes here copy goes here copy goes here copy goes here</a:t>
            </a:r>
          </a:p>
          <a:p>
            <a:pPr lvl="0"/>
            <a:endParaRPr lang="en-US" dirty="0"/>
          </a:p>
        </p:txBody>
      </p:sp>
      <p:sp>
        <p:nvSpPr>
          <p:cNvPr id="13" name="Text Placeholder 25">
            <a:extLst>
              <a:ext uri="{FF2B5EF4-FFF2-40B4-BE49-F238E27FC236}">
                <a16:creationId xmlns:a16="http://schemas.microsoft.com/office/drawing/2014/main" id="{EF4E65FF-D64F-4DD4-A017-645A8931D7B5}"/>
              </a:ext>
            </a:extLst>
          </p:cNvPr>
          <p:cNvSpPr>
            <a:spLocks noGrp="1"/>
          </p:cNvSpPr>
          <p:nvPr>
            <p:ph type="body" sz="quarter" idx="44" hasCustomPrompt="1"/>
          </p:nvPr>
        </p:nvSpPr>
        <p:spPr>
          <a:xfrm>
            <a:off x="5223789" y="1613621"/>
            <a:ext cx="2145857" cy="409609"/>
          </a:xfrm>
          <a:prstGeom prst="rect">
            <a:avLst/>
          </a:prstGeom>
        </p:spPr>
        <p:txBody>
          <a:bodyPr/>
          <a:lstStyle>
            <a:lvl1pPr marL="0" indent="0" algn="ctr">
              <a:lnSpc>
                <a:spcPct val="100000"/>
              </a:lnSpc>
              <a:buNone/>
              <a:defRPr sz="1200" b="1" i="0">
                <a:solidFill>
                  <a:srgbClr val="00AEEF"/>
                </a:solidFill>
                <a:latin typeface="Rockwell" panose="02060603020205020403" pitchFamily="18" charset="77"/>
              </a:defRPr>
            </a:lvl1pPr>
          </a:lstStyle>
          <a:p>
            <a:pPr lvl="0"/>
            <a:r>
              <a:rPr lang="en-US" dirty="0"/>
              <a:t>HEADER GOES HERE</a:t>
            </a:r>
          </a:p>
        </p:txBody>
      </p:sp>
      <p:sp>
        <p:nvSpPr>
          <p:cNvPr id="14" name="Text Placeholder 31">
            <a:extLst>
              <a:ext uri="{FF2B5EF4-FFF2-40B4-BE49-F238E27FC236}">
                <a16:creationId xmlns:a16="http://schemas.microsoft.com/office/drawing/2014/main" id="{A7E01B7A-6373-4834-A0EB-8BBB99270D29}"/>
              </a:ext>
            </a:extLst>
          </p:cNvPr>
          <p:cNvSpPr>
            <a:spLocks noGrp="1"/>
          </p:cNvSpPr>
          <p:nvPr>
            <p:ph type="body" sz="quarter" idx="45" hasCustomPrompt="1"/>
          </p:nvPr>
        </p:nvSpPr>
        <p:spPr>
          <a:xfrm>
            <a:off x="5223789" y="1835924"/>
            <a:ext cx="2141538" cy="934052"/>
          </a:xfrm>
          <a:prstGeom prst="rect">
            <a:avLst/>
          </a:prstGeom>
        </p:spPr>
        <p:txBody>
          <a:bodyPr/>
          <a:lstStyle>
            <a:lvl1pPr marL="0" marR="0" indent="0" algn="ctr"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a:solidFill>
                  <a:schemeClr val="accent1"/>
                </a:solidFill>
                <a:latin typeface="Arial" panose="020B0604020202020204" pitchFamily="34" charset="0"/>
                <a:cs typeface="Arial" panose="020B0604020202020204" pitchFamily="34" charset="0"/>
              </a:defRPr>
            </a:lvl1pPr>
            <a:lvl2pPr marL="388620" indent="0" algn="ctr">
              <a:buNone/>
              <a:defRPr sz="1200">
                <a:latin typeface="Arial" panose="020B0604020202020204" pitchFamily="34" charset="0"/>
                <a:cs typeface="Arial" panose="020B0604020202020204" pitchFamily="34" charset="0"/>
              </a:defRPr>
            </a:lvl2pPr>
            <a:lvl3pPr marL="777240" indent="0" algn="ctr">
              <a:buNone/>
              <a:defRPr sz="1200">
                <a:latin typeface="Arial" panose="020B0604020202020204" pitchFamily="34" charset="0"/>
                <a:cs typeface="Arial" panose="020B0604020202020204" pitchFamily="34" charset="0"/>
              </a:defRPr>
            </a:lvl3pPr>
            <a:lvl4pPr marL="1165860" indent="0" algn="ctr">
              <a:buNone/>
              <a:defRPr sz="1200">
                <a:latin typeface="Arial" panose="020B0604020202020204" pitchFamily="34" charset="0"/>
                <a:cs typeface="Arial" panose="020B0604020202020204" pitchFamily="34" charset="0"/>
              </a:defRPr>
            </a:lvl4pPr>
            <a:lvl5pPr marL="1554480" indent="0" algn="ctr">
              <a:buNone/>
              <a:defRPr sz="1200">
                <a:latin typeface="Arial" panose="020B0604020202020204" pitchFamily="34" charset="0"/>
                <a:cs typeface="Arial" panose="020B0604020202020204" pitchFamily="34" charset="0"/>
              </a:defRPr>
            </a:lvl5pPr>
          </a:lstStyle>
          <a:p>
            <a:pPr marL="0" marR="0" lvl="0" indent="0" algn="ctr"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dirty="0"/>
              <a:t>Copy goes here copy goes here copy goes here copy goes here copy goes here copy goes here</a:t>
            </a:r>
          </a:p>
          <a:p>
            <a:pPr lvl="0"/>
            <a:endParaRPr lang="en-US" dirty="0"/>
          </a:p>
        </p:txBody>
      </p:sp>
      <p:sp>
        <p:nvSpPr>
          <p:cNvPr id="15" name="Text Placeholder 25">
            <a:extLst>
              <a:ext uri="{FF2B5EF4-FFF2-40B4-BE49-F238E27FC236}">
                <a16:creationId xmlns:a16="http://schemas.microsoft.com/office/drawing/2014/main" id="{6EA6C38F-E1E7-463B-AE5F-FB308DF263E8}"/>
              </a:ext>
            </a:extLst>
          </p:cNvPr>
          <p:cNvSpPr>
            <a:spLocks noGrp="1"/>
          </p:cNvSpPr>
          <p:nvPr>
            <p:ph type="body" sz="quarter" idx="46" hasCustomPrompt="1"/>
          </p:nvPr>
        </p:nvSpPr>
        <p:spPr>
          <a:xfrm>
            <a:off x="590829" y="3294073"/>
            <a:ext cx="4858995" cy="251223"/>
          </a:xfrm>
          <a:prstGeom prst="rect">
            <a:avLst/>
          </a:prstGeom>
        </p:spPr>
        <p:txBody>
          <a:bodyPr/>
          <a:lstStyle>
            <a:lvl1pPr marL="0" indent="0" algn="l">
              <a:lnSpc>
                <a:spcPct val="100000"/>
              </a:lnSpc>
              <a:buNone/>
              <a:defRPr sz="1200" b="1" i="0">
                <a:solidFill>
                  <a:srgbClr val="EA2230"/>
                </a:solidFill>
                <a:latin typeface="Rockwell" panose="02060603020205020403" pitchFamily="18" charset="77"/>
              </a:defRPr>
            </a:lvl1pPr>
          </a:lstStyle>
          <a:p>
            <a:pPr lvl="0"/>
            <a:r>
              <a:rPr lang="en-US" dirty="0"/>
              <a:t>Subhead here subhead here subhead here</a:t>
            </a:r>
          </a:p>
        </p:txBody>
      </p:sp>
      <p:sp>
        <p:nvSpPr>
          <p:cNvPr id="16" name="Text Placeholder 15">
            <a:extLst>
              <a:ext uri="{FF2B5EF4-FFF2-40B4-BE49-F238E27FC236}">
                <a16:creationId xmlns:a16="http://schemas.microsoft.com/office/drawing/2014/main" id="{13CD832D-710B-46DE-9C3A-ECB6F5ECD0DC}"/>
              </a:ext>
            </a:extLst>
          </p:cNvPr>
          <p:cNvSpPr>
            <a:spLocks noGrp="1"/>
          </p:cNvSpPr>
          <p:nvPr>
            <p:ph type="body" sz="quarter" idx="47" hasCustomPrompt="1"/>
          </p:nvPr>
        </p:nvSpPr>
        <p:spPr>
          <a:xfrm>
            <a:off x="587735" y="5346890"/>
            <a:ext cx="4862089" cy="1314802"/>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a:solidFill>
                  <a:schemeClr val="bg2">
                    <a:lumMod val="10000"/>
                  </a:schemeClr>
                </a:solidFill>
                <a:latin typeface="Arial" panose="020B0604020202020204" pitchFamily="34" charset="0"/>
                <a:cs typeface="Arial" panose="020B0604020202020204" pitchFamily="34" charset="0"/>
              </a:defRPr>
            </a:lvl1pPr>
          </a:lstStyle>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sz="1200" dirty="0">
                <a:solidFill>
                  <a:schemeClr val="accent6">
                    <a:lumMod val="10000"/>
                  </a:schemeClr>
                </a:solidFill>
              </a:rPr>
              <a:t>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a:t>
            </a:r>
            <a:endParaRPr lang="en-US" dirty="0"/>
          </a:p>
        </p:txBody>
      </p:sp>
      <p:sp>
        <p:nvSpPr>
          <p:cNvPr id="17" name="Text Placeholder 25">
            <a:extLst>
              <a:ext uri="{FF2B5EF4-FFF2-40B4-BE49-F238E27FC236}">
                <a16:creationId xmlns:a16="http://schemas.microsoft.com/office/drawing/2014/main" id="{C0E23A44-FC58-40D8-A4A7-4DF8DECFEC16}"/>
              </a:ext>
            </a:extLst>
          </p:cNvPr>
          <p:cNvSpPr>
            <a:spLocks noGrp="1"/>
          </p:cNvSpPr>
          <p:nvPr>
            <p:ph type="body" sz="quarter" idx="48" hasCustomPrompt="1"/>
          </p:nvPr>
        </p:nvSpPr>
        <p:spPr>
          <a:xfrm>
            <a:off x="590829" y="4876414"/>
            <a:ext cx="4858995" cy="251224"/>
          </a:xfrm>
          <a:prstGeom prst="rect">
            <a:avLst/>
          </a:prstGeom>
        </p:spPr>
        <p:txBody>
          <a:bodyPr/>
          <a:lstStyle>
            <a:lvl1pPr marL="0" indent="0" algn="l">
              <a:lnSpc>
                <a:spcPct val="100000"/>
              </a:lnSpc>
              <a:buNone/>
              <a:defRPr sz="1200" b="1" i="0">
                <a:solidFill>
                  <a:srgbClr val="00AEEF"/>
                </a:solidFill>
                <a:latin typeface="Rockwell" panose="02060603020205020403" pitchFamily="18" charset="77"/>
              </a:defRPr>
            </a:lvl1pPr>
          </a:lstStyle>
          <a:p>
            <a:pPr lvl="0"/>
            <a:r>
              <a:rPr lang="en-US" dirty="0"/>
              <a:t>HEADER GOES HERE</a:t>
            </a:r>
          </a:p>
        </p:txBody>
      </p:sp>
      <p:sp>
        <p:nvSpPr>
          <p:cNvPr id="18" name="Text Placeholder 25">
            <a:extLst>
              <a:ext uri="{FF2B5EF4-FFF2-40B4-BE49-F238E27FC236}">
                <a16:creationId xmlns:a16="http://schemas.microsoft.com/office/drawing/2014/main" id="{53DEED8E-8B18-4476-8CD2-CF6D81E3B62A}"/>
              </a:ext>
            </a:extLst>
          </p:cNvPr>
          <p:cNvSpPr>
            <a:spLocks noGrp="1"/>
          </p:cNvSpPr>
          <p:nvPr>
            <p:ph type="body" sz="quarter" idx="49" hasCustomPrompt="1"/>
          </p:nvPr>
        </p:nvSpPr>
        <p:spPr>
          <a:xfrm>
            <a:off x="589328" y="5089773"/>
            <a:ext cx="4858995" cy="251223"/>
          </a:xfrm>
          <a:prstGeom prst="rect">
            <a:avLst/>
          </a:prstGeom>
        </p:spPr>
        <p:txBody>
          <a:bodyPr/>
          <a:lstStyle>
            <a:lvl1pPr marL="0" indent="0" algn="l">
              <a:lnSpc>
                <a:spcPct val="100000"/>
              </a:lnSpc>
              <a:buNone/>
              <a:defRPr sz="1200" b="1" i="0">
                <a:solidFill>
                  <a:srgbClr val="EA2230"/>
                </a:solidFill>
                <a:latin typeface="Rockwell" panose="02060603020205020403" pitchFamily="18" charset="77"/>
              </a:defRPr>
            </a:lvl1pPr>
          </a:lstStyle>
          <a:p>
            <a:pPr lvl="0"/>
            <a:r>
              <a:rPr lang="en-US" dirty="0"/>
              <a:t>Subhead here subhead here subhead here</a:t>
            </a:r>
          </a:p>
        </p:txBody>
      </p:sp>
      <p:sp>
        <p:nvSpPr>
          <p:cNvPr id="19" name="Text Placeholder 15">
            <a:extLst>
              <a:ext uri="{FF2B5EF4-FFF2-40B4-BE49-F238E27FC236}">
                <a16:creationId xmlns:a16="http://schemas.microsoft.com/office/drawing/2014/main" id="{F85D7475-BB14-4E3F-80C1-018595C9A968}"/>
              </a:ext>
            </a:extLst>
          </p:cNvPr>
          <p:cNvSpPr>
            <a:spLocks noGrp="1"/>
          </p:cNvSpPr>
          <p:nvPr>
            <p:ph type="body" sz="quarter" idx="50" hasCustomPrompt="1"/>
          </p:nvPr>
        </p:nvSpPr>
        <p:spPr>
          <a:xfrm>
            <a:off x="578682" y="7129977"/>
            <a:ext cx="4862089" cy="934052"/>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a:solidFill>
                  <a:schemeClr val="bg2">
                    <a:lumMod val="10000"/>
                  </a:schemeClr>
                </a:solidFill>
                <a:latin typeface="Arial" panose="020B0604020202020204" pitchFamily="34" charset="0"/>
                <a:cs typeface="Arial" panose="020B0604020202020204" pitchFamily="34" charset="0"/>
              </a:defRPr>
            </a:lvl1pPr>
          </a:lstStyle>
          <a:p>
            <a:pPr marL="0" marR="0" lvl="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sz="1200" dirty="0">
                <a:solidFill>
                  <a:schemeClr val="accent6">
                    <a:lumMod val="10000"/>
                  </a:schemeClr>
                </a:solidFill>
              </a:rPr>
              <a:t>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 copy and bullets</a:t>
            </a:r>
            <a:endParaRPr lang="en-US" dirty="0"/>
          </a:p>
        </p:txBody>
      </p:sp>
      <p:sp>
        <p:nvSpPr>
          <p:cNvPr id="20" name="Text Placeholder 25">
            <a:extLst>
              <a:ext uri="{FF2B5EF4-FFF2-40B4-BE49-F238E27FC236}">
                <a16:creationId xmlns:a16="http://schemas.microsoft.com/office/drawing/2014/main" id="{7E1FF5C2-7795-4057-A828-E08007DD4B09}"/>
              </a:ext>
            </a:extLst>
          </p:cNvPr>
          <p:cNvSpPr>
            <a:spLocks noGrp="1"/>
          </p:cNvSpPr>
          <p:nvPr>
            <p:ph type="body" sz="quarter" idx="51" hasCustomPrompt="1"/>
          </p:nvPr>
        </p:nvSpPr>
        <p:spPr>
          <a:xfrm>
            <a:off x="581776" y="6659501"/>
            <a:ext cx="4858995" cy="251224"/>
          </a:xfrm>
          <a:prstGeom prst="rect">
            <a:avLst/>
          </a:prstGeom>
        </p:spPr>
        <p:txBody>
          <a:bodyPr/>
          <a:lstStyle>
            <a:lvl1pPr marL="0" indent="0" algn="l">
              <a:lnSpc>
                <a:spcPct val="100000"/>
              </a:lnSpc>
              <a:buNone/>
              <a:defRPr sz="1200" b="1" i="0">
                <a:solidFill>
                  <a:srgbClr val="00AEEF"/>
                </a:solidFill>
                <a:latin typeface="Rockwell" panose="02060603020205020403" pitchFamily="18" charset="77"/>
              </a:defRPr>
            </a:lvl1pPr>
          </a:lstStyle>
          <a:p>
            <a:pPr lvl="0"/>
            <a:r>
              <a:rPr lang="en-US" dirty="0"/>
              <a:t>HEADER GOES HERE</a:t>
            </a:r>
          </a:p>
        </p:txBody>
      </p:sp>
      <p:sp>
        <p:nvSpPr>
          <p:cNvPr id="21" name="Text Placeholder 25">
            <a:extLst>
              <a:ext uri="{FF2B5EF4-FFF2-40B4-BE49-F238E27FC236}">
                <a16:creationId xmlns:a16="http://schemas.microsoft.com/office/drawing/2014/main" id="{A712A4FD-AC6F-4FF2-8893-43D387699B22}"/>
              </a:ext>
            </a:extLst>
          </p:cNvPr>
          <p:cNvSpPr>
            <a:spLocks noGrp="1"/>
          </p:cNvSpPr>
          <p:nvPr>
            <p:ph type="body" sz="quarter" idx="52" hasCustomPrompt="1"/>
          </p:nvPr>
        </p:nvSpPr>
        <p:spPr>
          <a:xfrm>
            <a:off x="580275" y="6872860"/>
            <a:ext cx="4858995" cy="251223"/>
          </a:xfrm>
          <a:prstGeom prst="rect">
            <a:avLst/>
          </a:prstGeom>
        </p:spPr>
        <p:txBody>
          <a:bodyPr/>
          <a:lstStyle>
            <a:lvl1pPr marL="0" indent="0" algn="l">
              <a:lnSpc>
                <a:spcPct val="100000"/>
              </a:lnSpc>
              <a:buNone/>
              <a:defRPr sz="1200" b="1" i="0">
                <a:solidFill>
                  <a:srgbClr val="EA2230"/>
                </a:solidFill>
                <a:latin typeface="Rockwell" panose="02060603020205020403" pitchFamily="18" charset="77"/>
              </a:defRPr>
            </a:lvl1pPr>
          </a:lstStyle>
          <a:p>
            <a:pPr lvl="0"/>
            <a:r>
              <a:rPr lang="en-US" dirty="0"/>
              <a:t>Subhead here subhead here subhead here</a:t>
            </a:r>
          </a:p>
        </p:txBody>
      </p:sp>
    </p:spTree>
    <p:extLst>
      <p:ext uri="{BB962C8B-B14F-4D97-AF65-F5344CB8AC3E}">
        <p14:creationId xmlns:p14="http://schemas.microsoft.com/office/powerpoint/2010/main" val="847523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s://twitter.com/TexasDeptofAg?ref_src=twsrc%5Egoogle%7Ctwcamp%5Eserp%7Ctwgr%5Eauthor" TargetMode="External"/><Relationship Id="rId13" Type="http://schemas.openxmlformats.org/officeDocument/2006/relationships/image" Target="../media/image5.png"/><Relationship Id="rId3" Type="http://schemas.openxmlformats.org/officeDocument/2006/relationships/theme" Target="../theme/theme1.xml"/><Relationship Id="rId7" Type="http://schemas.openxmlformats.org/officeDocument/2006/relationships/image" Target="../media/image2.png"/><Relationship Id="rId12" Type="http://schemas.openxmlformats.org/officeDocument/2006/relationships/hyperlink" Target="https://squaremeals.org/" TargetMode="External"/><Relationship Id="rId2" Type="http://schemas.openxmlformats.org/officeDocument/2006/relationships/slideLayout" Target="../slideLayouts/slideLayout2.xml"/><Relationship Id="rId16"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hyperlink" Target="https://www.instagram.com/texasagriculture/?hl=en" TargetMode="External"/><Relationship Id="rId11" Type="http://schemas.openxmlformats.org/officeDocument/2006/relationships/image" Target="../media/image4.png"/><Relationship Id="rId5" Type="http://schemas.openxmlformats.org/officeDocument/2006/relationships/image" Target="../media/image1.png"/><Relationship Id="rId15" Type="http://schemas.openxmlformats.org/officeDocument/2006/relationships/hyperlink" Target="https://www.texasagriculture.gov/" TargetMode="External"/><Relationship Id="rId10" Type="http://schemas.openxmlformats.org/officeDocument/2006/relationships/hyperlink" Target="https://www.youtube.com/channel/UC8e-ZfjMoig2DWArJq1wRpQ" TargetMode="External"/><Relationship Id="rId4" Type="http://schemas.openxmlformats.org/officeDocument/2006/relationships/hyperlink" Target="https://www.facebook.com/TexasDepartmentofAgriculture/" TargetMode="External"/><Relationship Id="rId9" Type="http://schemas.openxmlformats.org/officeDocument/2006/relationships/image" Target="../media/image3.png"/><Relationship Id="rId14" Type="http://schemas.openxmlformats.org/officeDocument/2006/relationships/hyperlink" Target="https://www.fns.usda.gov/cr/fns-nondiscrimination-statemen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dirty="0"/>
              <a:t>Click to edit Master title style</a:t>
            </a:r>
          </a:p>
        </p:txBody>
      </p:sp>
      <p:sp>
        <p:nvSpPr>
          <p:cNvPr id="13" name="Rectangle 12">
            <a:extLst>
              <a:ext uri="{FF2B5EF4-FFF2-40B4-BE49-F238E27FC236}">
                <a16:creationId xmlns:a16="http://schemas.microsoft.com/office/drawing/2014/main" id="{F008EE9E-D56B-4688-944E-45801D8B3F37}"/>
              </a:ext>
            </a:extLst>
          </p:cNvPr>
          <p:cNvSpPr/>
          <p:nvPr userDrawn="1"/>
        </p:nvSpPr>
        <p:spPr>
          <a:xfrm>
            <a:off x="0" y="8487178"/>
            <a:ext cx="7772403" cy="1571222"/>
          </a:xfrm>
          <a:prstGeom prst="rect">
            <a:avLst/>
          </a:prstGeom>
          <a:solidFill>
            <a:srgbClr val="03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50" dirty="0">
              <a:solidFill>
                <a:schemeClr val="bg1"/>
              </a:solidFill>
              <a:latin typeface="Arial" panose="020B0604020202020204" pitchFamily="34" charset="0"/>
            </a:endParaRPr>
          </a:p>
        </p:txBody>
      </p:sp>
      <p:sp>
        <p:nvSpPr>
          <p:cNvPr id="14" name="TextBox 13">
            <a:extLst>
              <a:ext uri="{FF2B5EF4-FFF2-40B4-BE49-F238E27FC236}">
                <a16:creationId xmlns:a16="http://schemas.microsoft.com/office/drawing/2014/main" id="{9F63F5D4-F939-4768-8152-06FCDB6DF42C}"/>
              </a:ext>
            </a:extLst>
          </p:cNvPr>
          <p:cNvSpPr txBox="1"/>
          <p:nvPr userDrawn="1"/>
        </p:nvSpPr>
        <p:spPr>
          <a:xfrm>
            <a:off x="1286352" y="9249909"/>
            <a:ext cx="5016697" cy="369332"/>
          </a:xfrm>
          <a:prstGeom prst="rect">
            <a:avLst/>
          </a:prstGeom>
          <a:noFill/>
        </p:spPr>
        <p:txBody>
          <a:bodyPr wrap="square" rtlCol="0">
            <a:spAutoFit/>
          </a:bodyPr>
          <a:lstStyle/>
          <a:p>
            <a:pPr algn="ctr"/>
            <a:r>
              <a:rPr lang="en-US" sz="900" dirty="0">
                <a:solidFill>
                  <a:schemeClr val="bg1"/>
                </a:solidFill>
                <a:latin typeface="Arial" panose="020B0604020202020204" pitchFamily="34" charset="0"/>
                <a:cs typeface="Arial" panose="020B0604020202020204" pitchFamily="34" charset="0"/>
              </a:rPr>
              <a:t>Fraud Hotline: 1-866-5-FRAUD-4 or 1-866-537-2834 | P.O. Box 12847 | Austin, TX 78711</a:t>
            </a:r>
          </a:p>
          <a:p>
            <a:pPr algn="ctr"/>
            <a:r>
              <a:rPr lang="en-US" sz="900" dirty="0">
                <a:solidFill>
                  <a:schemeClr val="bg1"/>
                </a:solidFill>
                <a:latin typeface="Arial" panose="020B0604020202020204" pitchFamily="34" charset="0"/>
                <a:cs typeface="Arial" panose="020B0604020202020204" pitchFamily="34" charset="0"/>
              </a:rPr>
              <a:t>Toll Free: (877) TEX-MEAL | For the hearing impaired: (800) 735-2989 (TTY)</a:t>
            </a:r>
          </a:p>
        </p:txBody>
      </p:sp>
      <p:sp>
        <p:nvSpPr>
          <p:cNvPr id="16" name="Date Placeholder 3">
            <a:extLst>
              <a:ext uri="{FF2B5EF4-FFF2-40B4-BE49-F238E27FC236}">
                <a16:creationId xmlns:a16="http://schemas.microsoft.com/office/drawing/2014/main" id="{3FDB625B-67D9-42DA-9ECA-BFDE1F07F031}"/>
              </a:ext>
            </a:extLst>
          </p:cNvPr>
          <p:cNvSpPr>
            <a:spLocks noGrp="1"/>
          </p:cNvSpPr>
          <p:nvPr>
            <p:ph type="dt" sz="half" idx="2"/>
          </p:nvPr>
        </p:nvSpPr>
        <p:spPr>
          <a:xfrm>
            <a:off x="5906541" y="9507288"/>
            <a:ext cx="1748790" cy="535517"/>
          </a:xfrm>
          <a:prstGeom prst="rect">
            <a:avLst/>
          </a:prstGeom>
        </p:spPr>
        <p:txBody>
          <a:bodyPr vert="horz" lIns="91440" tIns="45720" rIns="91440" bIns="45720" rtlCol="0" anchor="ctr"/>
          <a:lstStyle>
            <a:lvl1pPr algn="r">
              <a:defRPr sz="900">
                <a:solidFill>
                  <a:schemeClr val="bg1"/>
                </a:solidFill>
                <a:latin typeface="Arial" panose="020B0604020202020204" pitchFamily="34" charset="0"/>
                <a:cs typeface="Arial" panose="020B0604020202020204" pitchFamily="34" charset="0"/>
              </a:defRPr>
            </a:lvl1pPr>
          </a:lstStyle>
          <a:p>
            <a:r>
              <a:rPr lang="en-US"/>
              <a:t>Updated </a:t>
            </a:r>
            <a:fld id="{560E9B5E-B1D3-45AE-B3A5-C22A4DF7CD1C}" type="datetime1">
              <a:rPr lang="en-US" smtClean="0"/>
              <a:pPr/>
              <a:t>1/23/2024</a:t>
            </a:fld>
            <a:endParaRPr lang="en-US"/>
          </a:p>
          <a:p>
            <a:r>
              <a:rPr lang="en-US"/>
              <a:t>www.SquareMeals.org</a:t>
            </a:r>
            <a:endParaRPr lang="en-US" dirty="0"/>
          </a:p>
        </p:txBody>
      </p:sp>
      <p:sp>
        <p:nvSpPr>
          <p:cNvPr id="17" name="TextBox 16">
            <a:extLst>
              <a:ext uri="{FF2B5EF4-FFF2-40B4-BE49-F238E27FC236}">
                <a16:creationId xmlns:a16="http://schemas.microsoft.com/office/drawing/2014/main" id="{05CD52CD-8D2A-4D04-B7C8-6D0D41AC95AB}"/>
              </a:ext>
            </a:extLst>
          </p:cNvPr>
          <p:cNvSpPr txBox="1"/>
          <p:nvPr userDrawn="1"/>
        </p:nvSpPr>
        <p:spPr>
          <a:xfrm>
            <a:off x="184017" y="9582452"/>
            <a:ext cx="2604573" cy="369332"/>
          </a:xfrm>
          <a:prstGeom prst="rect">
            <a:avLst/>
          </a:prstGeom>
          <a:noFill/>
        </p:spPr>
        <p:txBody>
          <a:bodyPr wrap="square" rtlCol="0">
            <a:spAutoFit/>
          </a:bodyPr>
          <a:lstStyle/>
          <a:p>
            <a:pPr lvl="0"/>
            <a:r>
              <a:rPr lang="en-US" sz="900" dirty="0">
                <a:solidFill>
                  <a:schemeClr val="bg1"/>
                </a:solidFill>
                <a:latin typeface="Arial" panose="020B0604020202020204" pitchFamily="34" charset="0"/>
                <a:cs typeface="Arial" panose="020B0604020202020204" pitchFamily="34" charset="0"/>
              </a:rPr>
              <a:t>Food and Nutrition Division</a:t>
            </a:r>
          </a:p>
          <a:p>
            <a:pPr lvl="0"/>
            <a:r>
              <a:rPr lang="en-US" sz="900" dirty="0">
                <a:solidFill>
                  <a:schemeClr val="bg1"/>
                </a:solidFill>
                <a:latin typeface="Arial" panose="020B0604020202020204" pitchFamily="34" charset="0"/>
                <a:cs typeface="Arial" panose="020B0604020202020204" pitchFamily="34" charset="0"/>
              </a:rPr>
              <a:t>Summer Meal Programs</a:t>
            </a:r>
          </a:p>
        </p:txBody>
      </p:sp>
      <p:pic>
        <p:nvPicPr>
          <p:cNvPr id="11" name="Picture 10" descr="Facebook Logo">
            <a:hlinkClick r:id="rId4"/>
            <a:extLst>
              <a:ext uri="{FF2B5EF4-FFF2-40B4-BE49-F238E27FC236}">
                <a16:creationId xmlns:a16="http://schemas.microsoft.com/office/drawing/2014/main" id="{B65F74CF-B868-43E8-ACAC-4F19DF9E946C}"/>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913937" y="8930066"/>
            <a:ext cx="301072" cy="301330"/>
          </a:xfrm>
          <a:prstGeom prst="rect">
            <a:avLst/>
          </a:prstGeom>
        </p:spPr>
      </p:pic>
      <p:pic>
        <p:nvPicPr>
          <p:cNvPr id="12" name="Picture 11" descr="Instagram Logo">
            <a:hlinkClick r:id="rId6"/>
            <a:extLst>
              <a:ext uri="{FF2B5EF4-FFF2-40B4-BE49-F238E27FC236}">
                <a16:creationId xmlns:a16="http://schemas.microsoft.com/office/drawing/2014/main" id="{2A931946-746B-49D9-A0E3-FF989DE1F388}"/>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252449" y="8930224"/>
            <a:ext cx="301072" cy="301330"/>
          </a:xfrm>
          <a:prstGeom prst="rect">
            <a:avLst/>
          </a:prstGeom>
        </p:spPr>
      </p:pic>
      <p:pic>
        <p:nvPicPr>
          <p:cNvPr id="21" name="Picture 20" descr="Twitter Logo">
            <a:hlinkClick r:id="rId8"/>
            <a:extLst>
              <a:ext uri="{FF2B5EF4-FFF2-40B4-BE49-F238E27FC236}">
                <a16:creationId xmlns:a16="http://schemas.microsoft.com/office/drawing/2014/main" id="{7E9F040B-783C-4E8A-BDBF-6C2756E0F04E}"/>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6913937" y="9256200"/>
            <a:ext cx="301072" cy="301330"/>
          </a:xfrm>
          <a:prstGeom prst="rect">
            <a:avLst/>
          </a:prstGeom>
        </p:spPr>
      </p:pic>
      <p:pic>
        <p:nvPicPr>
          <p:cNvPr id="22" name="Picture 21" descr="YouTube Logo">
            <a:hlinkClick r:id="rId10"/>
            <a:extLst>
              <a:ext uri="{FF2B5EF4-FFF2-40B4-BE49-F238E27FC236}">
                <a16:creationId xmlns:a16="http://schemas.microsoft.com/office/drawing/2014/main" id="{6AA53AF8-464F-4A67-8BFE-67D6E1FB7646}"/>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7248439" y="9261861"/>
            <a:ext cx="301072" cy="301330"/>
          </a:xfrm>
          <a:prstGeom prst="rect">
            <a:avLst/>
          </a:prstGeom>
        </p:spPr>
      </p:pic>
      <p:pic>
        <p:nvPicPr>
          <p:cNvPr id="23" name="Picture 22" descr="The Texas Department of Agriculture's Food and Nutrition Division logo. Called SquareMeals logo. Has a red school lunch tray icon with a green leaf that makes it look like an apple. The word Square is written horizontally at the bottom of the tray and the work Meals is written, vertically on the right side of the tray.">
            <a:hlinkClick r:id="rId12"/>
            <a:extLst>
              <a:ext uri="{FF2B5EF4-FFF2-40B4-BE49-F238E27FC236}">
                <a16:creationId xmlns:a16="http://schemas.microsoft.com/office/drawing/2014/main" id="{8130111E-8CCB-416A-9936-4375988C31A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70377" y="8645062"/>
            <a:ext cx="625118" cy="947216"/>
          </a:xfrm>
          <a:prstGeom prst="rect">
            <a:avLst/>
          </a:prstGeom>
        </p:spPr>
      </p:pic>
      <p:sp>
        <p:nvSpPr>
          <p:cNvPr id="18" name="TextBox 17">
            <a:hlinkClick r:id="rId14"/>
            <a:extLst>
              <a:ext uri="{FF2B5EF4-FFF2-40B4-BE49-F238E27FC236}">
                <a16:creationId xmlns:a16="http://schemas.microsoft.com/office/drawing/2014/main" id="{B95E3845-DFF6-4980-8AFB-4DDC7F35998A}"/>
              </a:ext>
            </a:extLst>
          </p:cNvPr>
          <p:cNvSpPr txBox="1"/>
          <p:nvPr userDrawn="1"/>
        </p:nvSpPr>
        <p:spPr>
          <a:xfrm>
            <a:off x="2095652" y="9592799"/>
            <a:ext cx="3692105" cy="369332"/>
          </a:xfrm>
          <a:prstGeom prst="rect">
            <a:avLst/>
          </a:prstGeom>
          <a:noFill/>
        </p:spPr>
        <p:txBody>
          <a:bodyPr wrap="square" rtlCol="0">
            <a:spAutoFit/>
          </a:bodyPr>
          <a:lstStyle/>
          <a:p>
            <a:pPr lvl="0" algn="ctr"/>
            <a:r>
              <a:rPr lang="en-US" sz="900" dirty="0">
                <a:solidFill>
                  <a:schemeClr val="bg1"/>
                </a:solidFill>
                <a:latin typeface="Arial" panose="020B0604020202020204" pitchFamily="34" charset="0"/>
                <a:cs typeface="Arial" panose="020B0604020202020204" pitchFamily="34" charset="0"/>
              </a:rPr>
              <a:t>This product was funded by USDA.</a:t>
            </a:r>
          </a:p>
          <a:p>
            <a:pPr lvl="0" algn="ctr"/>
            <a:r>
              <a:rPr lang="en-US" sz="900" dirty="0">
                <a:solidFill>
                  <a:schemeClr val="bg1"/>
                </a:solidFill>
                <a:latin typeface="Arial" panose="020B0604020202020204" pitchFamily="34" charset="0"/>
                <a:cs typeface="Arial" panose="020B0604020202020204" pitchFamily="34" charset="0"/>
              </a:rPr>
              <a:t>This institution is an equal opportunity provider.</a:t>
            </a:r>
          </a:p>
        </p:txBody>
      </p:sp>
      <p:pic>
        <p:nvPicPr>
          <p:cNvPr id="15" name="Picture 14">
            <a:hlinkClick r:id="rId15"/>
            <a:extLst>
              <a:ext uri="{FF2B5EF4-FFF2-40B4-BE49-F238E27FC236}">
                <a16:creationId xmlns:a16="http://schemas.microsoft.com/office/drawing/2014/main" id="{7B78429E-AAA5-4DDF-83CE-D56F71ED1CCA}"/>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p:blipFill>
        <p:spPr>
          <a:xfrm>
            <a:off x="2644191" y="8219785"/>
            <a:ext cx="2595026" cy="947216"/>
          </a:xfrm>
          <a:prstGeom prst="rect">
            <a:avLst/>
          </a:prstGeom>
        </p:spPr>
      </p:pic>
    </p:spTree>
    <p:extLst>
      <p:ext uri="{BB962C8B-B14F-4D97-AF65-F5344CB8AC3E}">
        <p14:creationId xmlns:p14="http://schemas.microsoft.com/office/powerpoint/2010/main" val="3629075350"/>
      </p:ext>
    </p:extLst>
  </p:cSld>
  <p:clrMap bg1="lt1" tx1="dk1" bg2="lt2" tx2="dk2" accent1="accent1" accent2="accent2" accent3="accent3" accent4="accent4" accent5="accent5" accent6="accent6" hlink="hlink" folHlink="folHlink"/>
  <p:sldLayoutIdLst>
    <p:sldLayoutId id="2147483687" r:id="rId1"/>
    <p:sldLayoutId id="2147483688" r:id="rId2"/>
  </p:sldLayoutIdLst>
  <p:hf sldNum="0" hdr="0" ftr="0"/>
  <p:txStyles>
    <p:titleStyle>
      <a:lvl1pPr algn="l" defTabSz="777240" rtl="0" eaLnBrk="1" latinLnBrk="0" hangingPunct="1">
        <a:lnSpc>
          <a:spcPct val="90000"/>
        </a:lnSpc>
        <a:spcBef>
          <a:spcPct val="0"/>
        </a:spcBef>
        <a:buNone/>
        <a:defRPr sz="3740" kern="1200">
          <a:solidFill>
            <a:schemeClr val="tx1"/>
          </a:solidFill>
          <a:latin typeface="Arial" panose="020B0604020202020204" pitchFamily="34" charset="0"/>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hyperlink" Target="https://squaremeals.org/Portals/8/files/cacfp/White_Paper_CACFP_Salary_and_Wage_Income_Protocol_V700_07072021%20003.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86FDA1E-E349-37B5-D8AB-CBE724E43EF6}"/>
              </a:ext>
            </a:extLst>
          </p:cNvPr>
          <p:cNvSpPr/>
          <p:nvPr/>
        </p:nvSpPr>
        <p:spPr>
          <a:xfrm>
            <a:off x="-10765" y="2263714"/>
            <a:ext cx="7796228" cy="81790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eorgia" panose="02040502050405020303" pitchFamily="18" charset="0"/>
            </a:endParaRPr>
          </a:p>
        </p:txBody>
      </p:sp>
      <p:sp>
        <p:nvSpPr>
          <p:cNvPr id="14" name="Rectangle 13">
            <a:extLst>
              <a:ext uri="{FF2B5EF4-FFF2-40B4-BE49-F238E27FC236}">
                <a16:creationId xmlns:a16="http://schemas.microsoft.com/office/drawing/2014/main" id="{CD967DED-63B6-8D47-9FE2-C5011175E68D}"/>
              </a:ext>
            </a:extLst>
          </p:cNvPr>
          <p:cNvSpPr/>
          <p:nvPr/>
        </p:nvSpPr>
        <p:spPr>
          <a:xfrm>
            <a:off x="0" y="-3780"/>
            <a:ext cx="7772400" cy="373520"/>
          </a:xfrm>
          <a:prstGeom prst="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5" name="Rectangle 14">
            <a:extLst>
              <a:ext uri="{FF2B5EF4-FFF2-40B4-BE49-F238E27FC236}">
                <a16:creationId xmlns:a16="http://schemas.microsoft.com/office/drawing/2014/main" id="{5D40DD99-0758-7C47-9A26-328043313E20}"/>
              </a:ext>
            </a:extLst>
          </p:cNvPr>
          <p:cNvSpPr/>
          <p:nvPr/>
        </p:nvSpPr>
        <p:spPr>
          <a:xfrm>
            <a:off x="5225" y="3215763"/>
            <a:ext cx="7796228" cy="49223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8" name="Rectangle 17">
            <a:extLst>
              <a:ext uri="{FF2B5EF4-FFF2-40B4-BE49-F238E27FC236}">
                <a16:creationId xmlns:a16="http://schemas.microsoft.com/office/drawing/2014/main" id="{8A3A6C2C-D85C-A349-91AB-F216BB357E70}"/>
              </a:ext>
            </a:extLst>
          </p:cNvPr>
          <p:cNvSpPr/>
          <p:nvPr/>
        </p:nvSpPr>
        <p:spPr>
          <a:xfrm>
            <a:off x="-10765" y="512133"/>
            <a:ext cx="7772401" cy="1617441"/>
          </a:xfrm>
          <a:custGeom>
            <a:avLst/>
            <a:gdLst>
              <a:gd name="connsiteX0" fmla="*/ 0 w 4076054"/>
              <a:gd name="connsiteY0" fmla="*/ 0 h 2263300"/>
              <a:gd name="connsiteX1" fmla="*/ 4076054 w 4076054"/>
              <a:gd name="connsiteY1" fmla="*/ 0 h 2263300"/>
              <a:gd name="connsiteX2" fmla="*/ 4076054 w 4076054"/>
              <a:gd name="connsiteY2" fmla="*/ 2263300 h 2263300"/>
              <a:gd name="connsiteX3" fmla="*/ 0 w 4076054"/>
              <a:gd name="connsiteY3" fmla="*/ 2263300 h 2263300"/>
              <a:gd name="connsiteX4" fmla="*/ 0 w 4076054"/>
              <a:gd name="connsiteY4" fmla="*/ 0 h 2263300"/>
              <a:gd name="connsiteX0" fmla="*/ 0 w 4076054"/>
              <a:gd name="connsiteY0" fmla="*/ 0 h 2263300"/>
              <a:gd name="connsiteX1" fmla="*/ 4076054 w 4076054"/>
              <a:gd name="connsiteY1" fmla="*/ 0 h 2263300"/>
              <a:gd name="connsiteX2" fmla="*/ 3551121 w 4076054"/>
              <a:gd name="connsiteY2" fmla="*/ 2263300 h 2263300"/>
              <a:gd name="connsiteX3" fmla="*/ 0 w 4076054"/>
              <a:gd name="connsiteY3" fmla="*/ 2263300 h 2263300"/>
              <a:gd name="connsiteX4" fmla="*/ 0 w 4076054"/>
              <a:gd name="connsiteY4" fmla="*/ 0 h 2263300"/>
              <a:gd name="connsiteX0" fmla="*/ 0 w 3985743"/>
              <a:gd name="connsiteY0" fmla="*/ 0 h 2263300"/>
              <a:gd name="connsiteX1" fmla="*/ 3985743 w 3985743"/>
              <a:gd name="connsiteY1" fmla="*/ 0 h 2263300"/>
              <a:gd name="connsiteX2" fmla="*/ 3551121 w 3985743"/>
              <a:gd name="connsiteY2" fmla="*/ 2263300 h 2263300"/>
              <a:gd name="connsiteX3" fmla="*/ 0 w 3985743"/>
              <a:gd name="connsiteY3" fmla="*/ 2263300 h 2263300"/>
              <a:gd name="connsiteX4" fmla="*/ 0 w 3985743"/>
              <a:gd name="connsiteY4" fmla="*/ 0 h 2263300"/>
              <a:gd name="connsiteX0" fmla="*/ 0 w 3985743"/>
              <a:gd name="connsiteY0" fmla="*/ 0 h 2263300"/>
              <a:gd name="connsiteX1" fmla="*/ 3985743 w 3985743"/>
              <a:gd name="connsiteY1" fmla="*/ 0 h 2263300"/>
              <a:gd name="connsiteX2" fmla="*/ 3568054 w 3985743"/>
              <a:gd name="connsiteY2" fmla="*/ 2263300 h 2263300"/>
              <a:gd name="connsiteX3" fmla="*/ 0 w 3985743"/>
              <a:gd name="connsiteY3" fmla="*/ 2263300 h 2263300"/>
              <a:gd name="connsiteX4" fmla="*/ 0 w 3985743"/>
              <a:gd name="connsiteY4" fmla="*/ 0 h 2263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5743" h="2263300">
                <a:moveTo>
                  <a:pt x="0" y="0"/>
                </a:moveTo>
                <a:lnTo>
                  <a:pt x="3985743" y="0"/>
                </a:lnTo>
                <a:lnTo>
                  <a:pt x="3568054" y="2263300"/>
                </a:lnTo>
                <a:lnTo>
                  <a:pt x="0" y="2263300"/>
                </a:lnTo>
                <a:lnTo>
                  <a:pt x="0" y="0"/>
                </a:lnTo>
                <a:close/>
              </a:path>
            </a:pathLst>
          </a:cu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5" name="Text Placeholder 4">
            <a:extLst>
              <a:ext uri="{FF2B5EF4-FFF2-40B4-BE49-F238E27FC236}">
                <a16:creationId xmlns:a16="http://schemas.microsoft.com/office/drawing/2014/main" id="{D9E761B3-0668-4B22-A69E-D2040BA72307}"/>
              </a:ext>
            </a:extLst>
          </p:cNvPr>
          <p:cNvSpPr>
            <a:spLocks noGrp="1"/>
          </p:cNvSpPr>
          <p:nvPr>
            <p:ph type="body" sz="quarter" idx="20"/>
          </p:nvPr>
        </p:nvSpPr>
        <p:spPr>
          <a:xfrm>
            <a:off x="396351" y="609078"/>
            <a:ext cx="6443360" cy="454442"/>
          </a:xfrm>
        </p:spPr>
        <p:txBody>
          <a:bodyPr/>
          <a:lstStyle/>
          <a:p>
            <a:r>
              <a:rPr lang="en-US" sz="2400" dirty="0">
                <a:solidFill>
                  <a:schemeClr val="bg1"/>
                </a:solidFill>
              </a:rPr>
              <a:t>Summer Food Service Program</a:t>
            </a:r>
          </a:p>
        </p:txBody>
      </p:sp>
      <p:sp>
        <p:nvSpPr>
          <p:cNvPr id="7" name="Text Placeholder 6">
            <a:extLst>
              <a:ext uri="{FF2B5EF4-FFF2-40B4-BE49-F238E27FC236}">
                <a16:creationId xmlns:a16="http://schemas.microsoft.com/office/drawing/2014/main" id="{B4781D97-DD15-45A1-960E-24BE5081B04F}"/>
              </a:ext>
            </a:extLst>
          </p:cNvPr>
          <p:cNvSpPr>
            <a:spLocks noGrp="1"/>
          </p:cNvSpPr>
          <p:nvPr>
            <p:ph type="body" sz="quarter" idx="33"/>
          </p:nvPr>
        </p:nvSpPr>
        <p:spPr>
          <a:xfrm>
            <a:off x="396352" y="1041104"/>
            <a:ext cx="6443360" cy="454443"/>
          </a:xfrm>
          <a:noFill/>
        </p:spPr>
        <p:txBody>
          <a:bodyPr/>
          <a:lstStyle/>
          <a:p>
            <a:r>
              <a:rPr lang="en-US" dirty="0">
                <a:solidFill>
                  <a:schemeClr val="bg1"/>
                </a:solidFill>
              </a:rPr>
              <a:t>PY24 Budget Detail</a:t>
            </a:r>
          </a:p>
          <a:p>
            <a:r>
              <a:rPr lang="en-US" sz="2800" dirty="0">
                <a:solidFill>
                  <a:schemeClr val="bg1"/>
                </a:solidFill>
              </a:rPr>
              <a:t>CACFP and SFSP Compensation</a:t>
            </a:r>
          </a:p>
        </p:txBody>
      </p:sp>
      <p:sp>
        <p:nvSpPr>
          <p:cNvPr id="8" name="Text Placeholder 7">
            <a:extLst>
              <a:ext uri="{FF2B5EF4-FFF2-40B4-BE49-F238E27FC236}">
                <a16:creationId xmlns:a16="http://schemas.microsoft.com/office/drawing/2014/main" id="{BCFF38CB-D234-43C0-81AF-274BBFB25046}"/>
              </a:ext>
            </a:extLst>
          </p:cNvPr>
          <p:cNvSpPr>
            <a:spLocks noGrp="1"/>
          </p:cNvSpPr>
          <p:nvPr>
            <p:ph type="body" sz="quarter" idx="34"/>
          </p:nvPr>
        </p:nvSpPr>
        <p:spPr>
          <a:xfrm>
            <a:off x="485256" y="3496147"/>
            <a:ext cx="7037435" cy="4485256"/>
          </a:xfrm>
        </p:spPr>
        <p:txBody>
          <a:bodyPr/>
          <a:lstStyle/>
          <a:p>
            <a:pPr marL="342900" marR="0" lvl="0" indent="-342900">
              <a:lnSpc>
                <a:spcPct val="130000"/>
              </a:lnSpc>
              <a:spcBef>
                <a:spcPts val="0"/>
              </a:spcBef>
              <a:spcAft>
                <a:spcPts val="1200"/>
              </a:spcAft>
              <a:buFont typeface="+mj-lt"/>
              <a:buAutoNum type="arabicPeriod"/>
            </a:pPr>
            <a:r>
              <a:rPr lang="en-US" sz="1600" b="1" dirty="0">
                <a:solidFill>
                  <a:srgbClr val="EA2230"/>
                </a:solidFill>
                <a:effectLst/>
                <a:latin typeface="Georgia" panose="02040502050405020303" pitchFamily="18" charset="0"/>
                <a:ea typeface="Times New Roman" panose="02020603050405020304" pitchFamily="18" charset="0"/>
              </a:rPr>
              <a:t>Complete the SFSP Budget Detail.</a:t>
            </a:r>
          </a:p>
          <a:p>
            <a:pPr marL="925830" lvl="1" indent="-342900">
              <a:lnSpc>
                <a:spcPct val="130000"/>
              </a:lnSpc>
              <a:spcBef>
                <a:spcPts val="0"/>
              </a:spcBef>
              <a:spcAft>
                <a:spcPts val="1200"/>
              </a:spcAft>
            </a:pPr>
            <a:r>
              <a:rPr lang="en-US" sz="1400" dirty="0">
                <a:solidFill>
                  <a:schemeClr val="accent1"/>
                </a:solidFill>
                <a:latin typeface="Georgia" panose="02040502050405020303" pitchFamily="18" charset="0"/>
              </a:rPr>
              <a:t>SFSP pay should not equal more than 30% of total annual pay. (SFSP should not exceed a total aggregate of four months.)</a:t>
            </a:r>
          </a:p>
          <a:p>
            <a:pPr marL="925830" lvl="1" indent="-342900">
              <a:lnSpc>
                <a:spcPct val="130000"/>
              </a:lnSpc>
              <a:spcBef>
                <a:spcPts val="0"/>
              </a:spcBef>
              <a:spcAft>
                <a:spcPts val="1200"/>
              </a:spcAft>
            </a:pPr>
            <a:r>
              <a:rPr lang="en-US" sz="1400" dirty="0">
                <a:solidFill>
                  <a:schemeClr val="accent1"/>
                </a:solidFill>
                <a:latin typeface="Georgia" panose="02040502050405020303" pitchFamily="18" charset="0"/>
                <a:ea typeface="Arial" panose="020B0604020202020204" pitchFamily="34" charset="0"/>
              </a:rPr>
              <a:t>Additional Costs and/or Benefits (Benefit Calculator) may be 100% allocated under CACFP or can be allocated between CACFP and SFSP. SFSP allocation should not exceed 30% of total. </a:t>
            </a:r>
            <a:endParaRPr lang="en-US" sz="1400" dirty="0">
              <a:solidFill>
                <a:schemeClr val="accent1"/>
              </a:solidFill>
              <a:effectLst/>
              <a:latin typeface="Georgia" panose="02040502050405020303" pitchFamily="18" charset="0"/>
              <a:ea typeface="Arial" panose="020B0604020202020204" pitchFamily="34" charset="0"/>
            </a:endParaRPr>
          </a:p>
          <a:p>
            <a:pPr marL="342900" marR="0" lvl="0" indent="-342900">
              <a:lnSpc>
                <a:spcPct val="130000"/>
              </a:lnSpc>
              <a:spcBef>
                <a:spcPts val="0"/>
              </a:spcBef>
              <a:spcAft>
                <a:spcPts val="1200"/>
              </a:spcAft>
              <a:buFont typeface="+mj-lt"/>
              <a:buAutoNum type="arabicPeriod"/>
            </a:pPr>
            <a:r>
              <a:rPr lang="en-US" sz="1600" b="1" dirty="0">
                <a:solidFill>
                  <a:srgbClr val="EA2230"/>
                </a:solidFill>
                <a:effectLst/>
                <a:latin typeface="Georgia" panose="02040502050405020303" pitchFamily="18" charset="0"/>
                <a:ea typeface="Times New Roman" panose="02020603050405020304" pitchFamily="18" charset="0"/>
              </a:rPr>
              <a:t>Complete the CACFP Budget Detail. </a:t>
            </a:r>
          </a:p>
          <a:p>
            <a:pPr marL="925830" lvl="1" indent="-342900">
              <a:lnSpc>
                <a:spcPct val="130000"/>
              </a:lnSpc>
              <a:spcBef>
                <a:spcPts val="0"/>
              </a:spcBef>
              <a:spcAft>
                <a:spcPts val="1200"/>
              </a:spcAft>
            </a:pPr>
            <a:r>
              <a:rPr lang="en-US" sz="1400" dirty="0">
                <a:solidFill>
                  <a:schemeClr val="accent1"/>
                </a:solidFill>
                <a:latin typeface="Georgia" panose="02040502050405020303" pitchFamily="18" charset="0"/>
                <a:ea typeface="Times New Roman" panose="02020603050405020304" pitchFamily="18" charset="0"/>
              </a:rPr>
              <a:t>CACFP/SFSP Salary Worksheet </a:t>
            </a:r>
            <a:r>
              <a:rPr lang="en-US" sz="1400" b="1" dirty="0">
                <a:solidFill>
                  <a:schemeClr val="accent1"/>
                </a:solidFill>
                <a:latin typeface="Georgia" panose="02040502050405020303" pitchFamily="18" charset="0"/>
                <a:ea typeface="Times New Roman" panose="02020603050405020304" pitchFamily="18" charset="0"/>
              </a:rPr>
              <a:t>no longer required. </a:t>
            </a:r>
            <a:endParaRPr lang="en-US" sz="1400" b="1" dirty="0">
              <a:solidFill>
                <a:schemeClr val="accent1"/>
              </a:solidFill>
              <a:effectLst/>
              <a:latin typeface="Georgia" panose="02040502050405020303" pitchFamily="18" charset="0"/>
              <a:ea typeface="Times New Roman" panose="02020603050405020304" pitchFamily="18" charset="0"/>
            </a:endParaRPr>
          </a:p>
          <a:p>
            <a:pPr marL="342900" marR="0" lvl="0" indent="-342900">
              <a:lnSpc>
                <a:spcPct val="130000"/>
              </a:lnSpc>
              <a:spcBef>
                <a:spcPts val="0"/>
              </a:spcBef>
              <a:spcAft>
                <a:spcPts val="0"/>
              </a:spcAft>
              <a:buFont typeface="+mj-lt"/>
              <a:buAutoNum type="arabicPeriod"/>
            </a:pPr>
            <a:r>
              <a:rPr lang="en-US" sz="1600" b="1" dirty="0">
                <a:solidFill>
                  <a:srgbClr val="EA2230"/>
                </a:solidFill>
                <a:effectLst/>
                <a:latin typeface="Georgia" panose="02040502050405020303" pitchFamily="18" charset="0"/>
                <a:ea typeface="Times New Roman" panose="02020603050405020304" pitchFamily="18" charset="0"/>
              </a:rPr>
              <a:t>Submit both CACFP and SFSP budgets for review at the 	   same time. </a:t>
            </a:r>
          </a:p>
          <a:p>
            <a:pPr marL="925830" lvl="1" indent="-342900">
              <a:lnSpc>
                <a:spcPct val="130000"/>
              </a:lnSpc>
              <a:spcBef>
                <a:spcPts val="0"/>
              </a:spcBef>
            </a:pPr>
            <a:r>
              <a:rPr lang="en-US" sz="1400" dirty="0">
                <a:solidFill>
                  <a:schemeClr val="accent1"/>
                </a:solidFill>
                <a:latin typeface="Georgia" panose="02040502050405020303" pitchFamily="18" charset="0"/>
                <a:ea typeface="Arial" panose="020B0604020202020204" pitchFamily="34" charset="0"/>
              </a:rPr>
              <a:t>Do not submit any other changes to the CACFP application if possible as additional items submitted for review will lengthen processing times. </a:t>
            </a:r>
            <a:endParaRPr lang="en-US" sz="1400" dirty="0">
              <a:solidFill>
                <a:schemeClr val="accent1"/>
              </a:solidFill>
              <a:effectLst/>
              <a:latin typeface="Georgia" panose="02040502050405020303" pitchFamily="18" charset="0"/>
              <a:ea typeface="Arial" panose="020B0604020202020204" pitchFamily="34" charset="0"/>
            </a:endParaRPr>
          </a:p>
          <a:p>
            <a:endParaRPr lang="en-US" sz="1400" dirty="0"/>
          </a:p>
        </p:txBody>
      </p:sp>
      <p:sp>
        <p:nvSpPr>
          <p:cNvPr id="26" name="Date Placeholder 25">
            <a:extLst>
              <a:ext uri="{FF2B5EF4-FFF2-40B4-BE49-F238E27FC236}">
                <a16:creationId xmlns:a16="http://schemas.microsoft.com/office/drawing/2014/main" id="{FED789AA-9A33-4CF5-BAC4-B01D45A8A6B7}"/>
              </a:ext>
            </a:extLst>
          </p:cNvPr>
          <p:cNvSpPr>
            <a:spLocks noGrp="1"/>
          </p:cNvSpPr>
          <p:nvPr>
            <p:ph type="dt" sz="half" idx="10"/>
          </p:nvPr>
        </p:nvSpPr>
        <p:spPr/>
        <p:txBody>
          <a:bodyPr/>
          <a:lstStyle/>
          <a:p>
            <a:r>
              <a:rPr lang="en-US"/>
              <a:t>Updated </a:t>
            </a:r>
            <a:fld id="{AEB9BBB8-4BC9-4D88-9A60-EC97D0981B6A}" type="datetime1">
              <a:rPr lang="en-US" smtClean="0"/>
              <a:t>1/23/2024</a:t>
            </a:fld>
            <a:endParaRPr lang="en-US"/>
          </a:p>
          <a:p>
            <a:r>
              <a:rPr lang="en-US"/>
              <a:t>www.SquareMeals.org</a:t>
            </a:r>
            <a:endParaRPr lang="en-US" dirty="0"/>
          </a:p>
        </p:txBody>
      </p:sp>
      <p:sp>
        <p:nvSpPr>
          <p:cNvPr id="3" name="Text Placeholder 7">
            <a:extLst>
              <a:ext uri="{FF2B5EF4-FFF2-40B4-BE49-F238E27FC236}">
                <a16:creationId xmlns:a16="http://schemas.microsoft.com/office/drawing/2014/main" id="{0523B935-901A-D967-10AC-E720D169CB41}"/>
              </a:ext>
            </a:extLst>
          </p:cNvPr>
          <p:cNvSpPr txBox="1">
            <a:spLocks/>
          </p:cNvSpPr>
          <p:nvPr/>
        </p:nvSpPr>
        <p:spPr>
          <a:xfrm>
            <a:off x="431073" y="5139814"/>
            <a:ext cx="6944532" cy="2418746"/>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kern="1200">
                <a:solidFill>
                  <a:schemeClr val="bg2">
                    <a:lumMod val="10000"/>
                  </a:schemeClr>
                </a:solidFill>
                <a:latin typeface="Arial" panose="020B0604020202020204" pitchFamily="34" charset="0"/>
                <a:ea typeface="+mn-ea"/>
                <a:cs typeface="Arial" panose="020B0604020202020204" pitchFamily="34" charset="0"/>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nSpc>
                <a:spcPct val="130000"/>
              </a:lnSpc>
              <a:spcBef>
                <a:spcPts val="0"/>
              </a:spcBef>
              <a:spcAft>
                <a:spcPts val="1200"/>
              </a:spcAft>
            </a:pPr>
            <a:endParaRPr lang="en-US" dirty="0">
              <a:solidFill>
                <a:schemeClr val="accent6">
                  <a:lumMod val="10000"/>
                </a:schemeClr>
              </a:solidFill>
              <a:latin typeface="Georgia" panose="02040502050405020303" pitchFamily="18" charset="0"/>
            </a:endParaRPr>
          </a:p>
          <a:p>
            <a:pPr>
              <a:lnSpc>
                <a:spcPct val="130000"/>
              </a:lnSpc>
              <a:spcBef>
                <a:spcPts val="0"/>
              </a:spcBef>
            </a:pPr>
            <a:endParaRPr lang="en-US" dirty="0">
              <a:solidFill>
                <a:schemeClr val="accent6">
                  <a:lumMod val="10000"/>
                </a:schemeClr>
              </a:solidFill>
              <a:latin typeface="Georgia" panose="02040502050405020303" pitchFamily="18" charset="0"/>
            </a:endParaRPr>
          </a:p>
        </p:txBody>
      </p:sp>
      <p:sp>
        <p:nvSpPr>
          <p:cNvPr id="4" name="TextBox 3">
            <a:extLst>
              <a:ext uri="{FF2B5EF4-FFF2-40B4-BE49-F238E27FC236}">
                <a16:creationId xmlns:a16="http://schemas.microsoft.com/office/drawing/2014/main" id="{17320B6F-778D-A9F8-BE24-84C950797534}"/>
              </a:ext>
            </a:extLst>
          </p:cNvPr>
          <p:cNvSpPr txBox="1"/>
          <p:nvPr/>
        </p:nvSpPr>
        <p:spPr>
          <a:xfrm>
            <a:off x="246678" y="2350627"/>
            <a:ext cx="7276013" cy="646331"/>
          </a:xfrm>
          <a:prstGeom prst="rect">
            <a:avLst/>
          </a:prstGeom>
          <a:noFill/>
        </p:spPr>
        <p:txBody>
          <a:bodyPr wrap="square" rtlCol="0">
            <a:spAutoFit/>
          </a:bodyPr>
          <a:lstStyle/>
          <a:p>
            <a:r>
              <a:rPr lang="en-US" sz="1800" dirty="0">
                <a:solidFill>
                  <a:schemeClr val="bg1"/>
                </a:solidFill>
                <a:latin typeface="Georgia" panose="02040502050405020303" pitchFamily="18" charset="0"/>
              </a:rPr>
              <a:t>Instructions on how to enter an employee’s annual compensation when the employee works in both CACFP and SFSP. </a:t>
            </a:r>
          </a:p>
        </p:txBody>
      </p:sp>
      <p:sp>
        <p:nvSpPr>
          <p:cNvPr id="2" name="Rectangle 1">
            <a:extLst>
              <a:ext uri="{FF2B5EF4-FFF2-40B4-BE49-F238E27FC236}">
                <a16:creationId xmlns:a16="http://schemas.microsoft.com/office/drawing/2014/main" id="{2D06D2F2-088B-A0E1-F4D8-7D02E14C6432}"/>
              </a:ext>
            </a:extLst>
          </p:cNvPr>
          <p:cNvSpPr/>
          <p:nvPr/>
        </p:nvSpPr>
        <p:spPr>
          <a:xfrm>
            <a:off x="-16727" y="315542"/>
            <a:ext cx="4283928" cy="111926"/>
          </a:xfrm>
          <a:prstGeom prst="rect">
            <a:avLst/>
          </a:prstGeom>
          <a:solidFill>
            <a:srgbClr val="66B9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67263"/>
              </a:solidFill>
              <a:latin typeface="Arial" panose="020B0604020202020204" pitchFamily="34" charset="0"/>
            </a:endParaRPr>
          </a:p>
        </p:txBody>
      </p:sp>
    </p:spTree>
    <p:extLst>
      <p:ext uri="{BB962C8B-B14F-4D97-AF65-F5344CB8AC3E}">
        <p14:creationId xmlns:p14="http://schemas.microsoft.com/office/powerpoint/2010/main" val="3879694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able&#10;&#10;Description automatically generated">
            <a:extLst>
              <a:ext uri="{FF2B5EF4-FFF2-40B4-BE49-F238E27FC236}">
                <a16:creationId xmlns:a16="http://schemas.microsoft.com/office/drawing/2014/main" id="{F0456E17-AA0A-0C9C-F451-D96B69A08D33}"/>
              </a:ext>
            </a:extLst>
          </p:cNvPr>
          <p:cNvPicPr>
            <a:picLocks noChangeAspect="1"/>
          </p:cNvPicPr>
          <p:nvPr/>
        </p:nvPicPr>
        <p:blipFill rotWithShape="1">
          <a:blip r:embed="rId2">
            <a:extLst>
              <a:ext uri="{28A0092B-C50C-407E-A947-70E740481C1C}">
                <a14:useLocalDpi xmlns:a14="http://schemas.microsoft.com/office/drawing/2010/main" val="0"/>
              </a:ext>
            </a:extLst>
          </a:blip>
          <a:srcRect t="-9" b="-1"/>
          <a:stretch/>
        </p:blipFill>
        <p:spPr>
          <a:xfrm>
            <a:off x="145636" y="3672971"/>
            <a:ext cx="7494121" cy="4295627"/>
          </a:xfrm>
          <a:prstGeom prst="rect">
            <a:avLst/>
          </a:prstGeom>
          <a:ln>
            <a:solidFill>
              <a:schemeClr val="accent6">
                <a:lumMod val="10000"/>
              </a:schemeClr>
            </a:solidFill>
          </a:ln>
        </p:spPr>
      </p:pic>
      <p:sp>
        <p:nvSpPr>
          <p:cNvPr id="41" name="Rectangle 40">
            <a:extLst>
              <a:ext uri="{FF2B5EF4-FFF2-40B4-BE49-F238E27FC236}">
                <a16:creationId xmlns:a16="http://schemas.microsoft.com/office/drawing/2014/main" id="{071569ED-190A-3F46-09D7-1F1EAB776378}"/>
              </a:ext>
            </a:extLst>
          </p:cNvPr>
          <p:cNvSpPr/>
          <p:nvPr/>
        </p:nvSpPr>
        <p:spPr>
          <a:xfrm>
            <a:off x="-10765" y="1388421"/>
            <a:ext cx="7796228" cy="22166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22" name="Rectangle 17">
            <a:extLst>
              <a:ext uri="{FF2B5EF4-FFF2-40B4-BE49-F238E27FC236}">
                <a16:creationId xmlns:a16="http://schemas.microsoft.com/office/drawing/2014/main" id="{8A3A6C2C-D85C-A349-91AB-F216BB357E70}"/>
              </a:ext>
            </a:extLst>
          </p:cNvPr>
          <p:cNvSpPr/>
          <p:nvPr/>
        </p:nvSpPr>
        <p:spPr>
          <a:xfrm flipH="1">
            <a:off x="-18488" y="209246"/>
            <a:ext cx="7772401" cy="1125049"/>
          </a:xfrm>
          <a:custGeom>
            <a:avLst/>
            <a:gdLst>
              <a:gd name="connsiteX0" fmla="*/ 0 w 4076054"/>
              <a:gd name="connsiteY0" fmla="*/ 0 h 2263300"/>
              <a:gd name="connsiteX1" fmla="*/ 4076054 w 4076054"/>
              <a:gd name="connsiteY1" fmla="*/ 0 h 2263300"/>
              <a:gd name="connsiteX2" fmla="*/ 4076054 w 4076054"/>
              <a:gd name="connsiteY2" fmla="*/ 2263300 h 2263300"/>
              <a:gd name="connsiteX3" fmla="*/ 0 w 4076054"/>
              <a:gd name="connsiteY3" fmla="*/ 2263300 h 2263300"/>
              <a:gd name="connsiteX4" fmla="*/ 0 w 4076054"/>
              <a:gd name="connsiteY4" fmla="*/ 0 h 2263300"/>
              <a:gd name="connsiteX0" fmla="*/ 0 w 4076054"/>
              <a:gd name="connsiteY0" fmla="*/ 0 h 2263300"/>
              <a:gd name="connsiteX1" fmla="*/ 4076054 w 4076054"/>
              <a:gd name="connsiteY1" fmla="*/ 0 h 2263300"/>
              <a:gd name="connsiteX2" fmla="*/ 3551121 w 4076054"/>
              <a:gd name="connsiteY2" fmla="*/ 2263300 h 2263300"/>
              <a:gd name="connsiteX3" fmla="*/ 0 w 4076054"/>
              <a:gd name="connsiteY3" fmla="*/ 2263300 h 2263300"/>
              <a:gd name="connsiteX4" fmla="*/ 0 w 4076054"/>
              <a:gd name="connsiteY4" fmla="*/ 0 h 2263300"/>
              <a:gd name="connsiteX0" fmla="*/ 0 w 3985743"/>
              <a:gd name="connsiteY0" fmla="*/ 0 h 2263300"/>
              <a:gd name="connsiteX1" fmla="*/ 3985743 w 3985743"/>
              <a:gd name="connsiteY1" fmla="*/ 0 h 2263300"/>
              <a:gd name="connsiteX2" fmla="*/ 3551121 w 3985743"/>
              <a:gd name="connsiteY2" fmla="*/ 2263300 h 2263300"/>
              <a:gd name="connsiteX3" fmla="*/ 0 w 3985743"/>
              <a:gd name="connsiteY3" fmla="*/ 2263300 h 2263300"/>
              <a:gd name="connsiteX4" fmla="*/ 0 w 3985743"/>
              <a:gd name="connsiteY4" fmla="*/ 0 h 2263300"/>
              <a:gd name="connsiteX0" fmla="*/ 0 w 3985743"/>
              <a:gd name="connsiteY0" fmla="*/ 0 h 2263300"/>
              <a:gd name="connsiteX1" fmla="*/ 3985743 w 3985743"/>
              <a:gd name="connsiteY1" fmla="*/ 0 h 2263300"/>
              <a:gd name="connsiteX2" fmla="*/ 3568054 w 3985743"/>
              <a:gd name="connsiteY2" fmla="*/ 2263300 h 2263300"/>
              <a:gd name="connsiteX3" fmla="*/ 0 w 3985743"/>
              <a:gd name="connsiteY3" fmla="*/ 2263300 h 2263300"/>
              <a:gd name="connsiteX4" fmla="*/ 0 w 3985743"/>
              <a:gd name="connsiteY4" fmla="*/ 0 h 2263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5743" h="2263300">
                <a:moveTo>
                  <a:pt x="0" y="0"/>
                </a:moveTo>
                <a:lnTo>
                  <a:pt x="3985743" y="0"/>
                </a:lnTo>
                <a:lnTo>
                  <a:pt x="3568054" y="2263300"/>
                </a:lnTo>
                <a:lnTo>
                  <a:pt x="0" y="2263300"/>
                </a:lnTo>
                <a:lnTo>
                  <a:pt x="0" y="0"/>
                </a:lnTo>
                <a:close/>
              </a:path>
            </a:pathLst>
          </a:cu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9AB47"/>
              </a:solidFill>
              <a:latin typeface="Arial" panose="020B0604020202020204" pitchFamily="34" charset="0"/>
            </a:endParaRPr>
          </a:p>
        </p:txBody>
      </p:sp>
      <p:sp>
        <p:nvSpPr>
          <p:cNvPr id="74" name="Rectangle 73">
            <a:extLst>
              <a:ext uri="{FF2B5EF4-FFF2-40B4-BE49-F238E27FC236}">
                <a16:creationId xmlns:a16="http://schemas.microsoft.com/office/drawing/2014/main" id="{CD967DED-63B6-8D47-9FE2-C5011175E68D}"/>
              </a:ext>
            </a:extLst>
          </p:cNvPr>
          <p:cNvSpPr/>
          <p:nvPr/>
        </p:nvSpPr>
        <p:spPr>
          <a:xfrm>
            <a:off x="-18486" y="10295"/>
            <a:ext cx="7772400" cy="142262"/>
          </a:xfrm>
          <a:prstGeom prst="rect">
            <a:avLst/>
          </a:prstGeom>
          <a:solidFill>
            <a:srgbClr val="66B9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67263"/>
              </a:solidFill>
              <a:latin typeface="Arial" panose="020B0604020202020204" pitchFamily="34" charset="0"/>
            </a:endParaRPr>
          </a:p>
        </p:txBody>
      </p:sp>
      <p:sp>
        <p:nvSpPr>
          <p:cNvPr id="45" name="Date Placeholder 44">
            <a:extLst>
              <a:ext uri="{FF2B5EF4-FFF2-40B4-BE49-F238E27FC236}">
                <a16:creationId xmlns:a16="http://schemas.microsoft.com/office/drawing/2014/main" id="{5F8ED426-1946-4F4C-BAEF-F9EDAA334AF6}"/>
              </a:ext>
            </a:extLst>
          </p:cNvPr>
          <p:cNvSpPr>
            <a:spLocks noGrp="1"/>
          </p:cNvSpPr>
          <p:nvPr>
            <p:ph type="dt" sz="half" idx="10"/>
          </p:nvPr>
        </p:nvSpPr>
        <p:spPr/>
        <p:txBody>
          <a:bodyPr/>
          <a:lstStyle/>
          <a:p>
            <a:r>
              <a:rPr lang="en-US"/>
              <a:t>Updated </a:t>
            </a:r>
            <a:fld id="{0D96C96B-C267-4442-8DEF-84637DB29A61}" type="datetime1">
              <a:rPr lang="en-US" smtClean="0"/>
              <a:t>1/23/2024</a:t>
            </a:fld>
            <a:endParaRPr lang="en-US"/>
          </a:p>
          <a:p>
            <a:r>
              <a:rPr lang="en-US"/>
              <a:t>www.SquareMeals.org</a:t>
            </a:r>
            <a:endParaRPr lang="en-US" dirty="0"/>
          </a:p>
        </p:txBody>
      </p:sp>
      <p:sp>
        <p:nvSpPr>
          <p:cNvPr id="14" name="Text Placeholder 6">
            <a:extLst>
              <a:ext uri="{FF2B5EF4-FFF2-40B4-BE49-F238E27FC236}">
                <a16:creationId xmlns:a16="http://schemas.microsoft.com/office/drawing/2014/main" id="{9B6663A0-86D2-F0E3-7A81-18C11653EA32}"/>
              </a:ext>
            </a:extLst>
          </p:cNvPr>
          <p:cNvSpPr>
            <a:spLocks noGrp="1"/>
          </p:cNvSpPr>
          <p:nvPr>
            <p:ph type="body" sz="quarter" idx="33"/>
          </p:nvPr>
        </p:nvSpPr>
        <p:spPr>
          <a:xfrm>
            <a:off x="1005951" y="329906"/>
            <a:ext cx="6443360" cy="454443"/>
          </a:xfrm>
          <a:noFill/>
        </p:spPr>
        <p:txBody>
          <a:bodyPr/>
          <a:lstStyle/>
          <a:p>
            <a:r>
              <a:rPr lang="en-US" dirty="0">
                <a:solidFill>
                  <a:schemeClr val="bg1"/>
                </a:solidFill>
              </a:rPr>
              <a:t>PY24 Budget Detail</a:t>
            </a:r>
          </a:p>
          <a:p>
            <a:r>
              <a:rPr lang="en-US" sz="2800" dirty="0">
                <a:solidFill>
                  <a:schemeClr val="bg1"/>
                </a:solidFill>
              </a:rPr>
              <a:t>SFSP Compensation</a:t>
            </a:r>
          </a:p>
        </p:txBody>
      </p:sp>
      <p:sp>
        <p:nvSpPr>
          <p:cNvPr id="17" name="Rectangle 16">
            <a:extLst>
              <a:ext uri="{FF2B5EF4-FFF2-40B4-BE49-F238E27FC236}">
                <a16:creationId xmlns:a16="http://schemas.microsoft.com/office/drawing/2014/main" id="{E386CB18-12DB-7DE2-00AB-04B893AA0F45}"/>
              </a:ext>
            </a:extLst>
          </p:cNvPr>
          <p:cNvSpPr/>
          <p:nvPr/>
        </p:nvSpPr>
        <p:spPr>
          <a:xfrm>
            <a:off x="4675917" y="1300428"/>
            <a:ext cx="3077996" cy="1018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eorgia" panose="02040502050405020303" pitchFamily="18" charset="0"/>
            </a:endParaRPr>
          </a:p>
        </p:txBody>
      </p:sp>
      <p:graphicFrame>
        <p:nvGraphicFramePr>
          <p:cNvPr id="18" name="Table 18">
            <a:extLst>
              <a:ext uri="{FF2B5EF4-FFF2-40B4-BE49-F238E27FC236}">
                <a16:creationId xmlns:a16="http://schemas.microsoft.com/office/drawing/2014/main" id="{70EFE1E6-F6CB-F5B1-6328-A033A28E488B}"/>
              </a:ext>
            </a:extLst>
          </p:cNvPr>
          <p:cNvGraphicFramePr>
            <a:graphicFrameLocks noGrp="1"/>
          </p:cNvGraphicFramePr>
          <p:nvPr>
            <p:extLst>
              <p:ext uri="{D42A27DB-BD31-4B8C-83A1-F6EECF244321}">
                <p14:modId xmlns:p14="http://schemas.microsoft.com/office/powerpoint/2010/main" val="184818811"/>
              </p:ext>
            </p:extLst>
          </p:nvPr>
        </p:nvGraphicFramePr>
        <p:xfrm>
          <a:off x="211139" y="1462687"/>
          <a:ext cx="7374300" cy="2042160"/>
        </p:xfrm>
        <a:graphic>
          <a:graphicData uri="http://schemas.openxmlformats.org/drawingml/2006/table">
            <a:tbl>
              <a:tblPr firstRow="1" bandRow="1">
                <a:tableStyleId>{E8B1032C-EA38-4F05-BA0D-38AFFFC7BED3}</a:tableStyleId>
              </a:tblPr>
              <a:tblGrid>
                <a:gridCol w="2233300">
                  <a:extLst>
                    <a:ext uri="{9D8B030D-6E8A-4147-A177-3AD203B41FA5}">
                      <a16:colId xmlns:a16="http://schemas.microsoft.com/office/drawing/2014/main" val="3713076411"/>
                    </a:ext>
                  </a:extLst>
                </a:gridCol>
                <a:gridCol w="5141000">
                  <a:extLst>
                    <a:ext uri="{9D8B030D-6E8A-4147-A177-3AD203B41FA5}">
                      <a16:colId xmlns:a16="http://schemas.microsoft.com/office/drawing/2014/main" val="637996213"/>
                    </a:ext>
                  </a:extLst>
                </a:gridCol>
              </a:tblGrid>
              <a:tr h="204571">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b="1" i="0" kern="1200" dirty="0">
                          <a:solidFill>
                            <a:srgbClr val="EA2230"/>
                          </a:solidFill>
                          <a:latin typeface="Georgia" panose="02040502050405020303" pitchFamily="18" charset="0"/>
                          <a:ea typeface="+mn-ea"/>
                        </a:rPr>
                        <a:t>SFSP Staff Details: TX-UNPS Expectations</a:t>
                      </a:r>
                    </a:p>
                  </a:txBody>
                  <a:tcPr>
                    <a:lnL w="12700" cmpd="sng">
                      <a:noFill/>
                    </a:lnL>
                    <a:lnR w="12700" cmpd="sng">
                      <a:noFill/>
                    </a:lnR>
                    <a:lnT w="12700" cmpd="sng">
                      <a:noFill/>
                    </a:lnT>
                    <a:lnB w="12700" cap="flat" cmpd="sng" algn="ctr">
                      <a:solidFill>
                        <a:srgbClr val="BB141A"/>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endParaRPr lang="en-US" sz="1150" b="0" dirty="0">
                        <a:solidFill>
                          <a:schemeClr val="accent6">
                            <a:lumMod val="10000"/>
                          </a:schemeClr>
                        </a:solidFill>
                        <a:latin typeface="Georgia" panose="02040502050405020303" pitchFamily="18" charset="0"/>
                      </a:endParaRPr>
                    </a:p>
                  </a:txBody>
                  <a:tcPr>
                    <a:lnL w="12700" cmpd="sng">
                      <a:noFill/>
                    </a:lnL>
                    <a:lnR w="12700" cmpd="sng">
                      <a:noFill/>
                    </a:lnR>
                    <a:lnT w="12700" cmpd="sng">
                      <a:noFill/>
                    </a:lnT>
                    <a:lnB w="12700" cap="flat" cmpd="sng" algn="ctr">
                      <a:solidFill>
                        <a:srgbClr val="BB141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68676580"/>
                  </a:ext>
                </a:extLst>
              </a:tr>
              <a:tr h="204571">
                <a:tc>
                  <a:txBody>
                    <a:bodyPr/>
                    <a:lstStyle/>
                    <a:p>
                      <a:r>
                        <a:rPr lang="en-US" sz="1200" b="1" dirty="0">
                          <a:solidFill>
                            <a:schemeClr val="accent6">
                              <a:lumMod val="10000"/>
                            </a:schemeClr>
                          </a:solidFill>
                          <a:latin typeface="Georgia" panose="02040502050405020303" pitchFamily="18" charset="0"/>
                        </a:rPr>
                        <a:t>Position</a:t>
                      </a:r>
                      <a:endParaRPr lang="en-US" sz="1200" dirty="0">
                        <a:latin typeface="Georgia" panose="02040502050405020303" pitchFamily="18" charset="0"/>
                      </a:endParaRPr>
                    </a:p>
                  </a:txBody>
                  <a:tcPr>
                    <a:lnL w="12700" cmpd="sng">
                      <a:noFill/>
                    </a:lnL>
                    <a:lnR w="12700" cmpd="sng">
                      <a:noFill/>
                    </a:lnR>
                    <a:lnT w="12700" cap="flat" cmpd="sng" algn="ctr">
                      <a:solidFill>
                        <a:srgbClr val="BB141A"/>
                      </a:solidFill>
                      <a:prstDash val="solid"/>
                      <a:round/>
                      <a:headEnd type="none" w="med" len="med"/>
                      <a:tailEnd type="none" w="med" len="med"/>
                    </a:lnT>
                    <a:lnB w="12700" cap="flat" cmpd="sng" algn="ctr">
                      <a:solidFill>
                        <a:srgbClr val="BB141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150" b="0" dirty="0">
                          <a:solidFill>
                            <a:schemeClr val="accent6">
                              <a:lumMod val="10000"/>
                            </a:schemeClr>
                          </a:solidFill>
                          <a:latin typeface="Georgia" panose="02040502050405020303" pitchFamily="18" charset="0"/>
                        </a:rPr>
                        <a:t>Enter Taxable Income Protocol category for each position.</a:t>
                      </a:r>
                    </a:p>
                  </a:txBody>
                  <a:tcPr>
                    <a:lnL w="12700" cmpd="sng">
                      <a:noFill/>
                    </a:lnL>
                    <a:lnR w="12700" cmpd="sng">
                      <a:noFill/>
                    </a:lnR>
                    <a:lnT w="12700" cap="flat" cmpd="sng" algn="ctr">
                      <a:solidFill>
                        <a:srgbClr val="BB141A"/>
                      </a:solidFill>
                      <a:prstDash val="solid"/>
                      <a:round/>
                      <a:headEnd type="none" w="med" len="med"/>
                      <a:tailEnd type="none" w="med" len="med"/>
                    </a:lnT>
                    <a:lnB w="12700" cap="flat" cmpd="sng" algn="ctr">
                      <a:solidFill>
                        <a:srgbClr val="BB141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4578096"/>
                  </a:ext>
                </a:extLst>
              </a:tr>
              <a:tr h="204571">
                <a:tc>
                  <a:txBody>
                    <a:bodyPr/>
                    <a:lstStyle/>
                    <a:p>
                      <a:r>
                        <a:rPr lang="en-US" sz="1200" b="1" dirty="0">
                          <a:solidFill>
                            <a:schemeClr val="accent6">
                              <a:lumMod val="10000"/>
                            </a:schemeClr>
                          </a:solidFill>
                          <a:latin typeface="Georgia" panose="02040502050405020303" pitchFamily="18" charset="0"/>
                        </a:rPr>
                        <a:t>Based Salary</a:t>
                      </a:r>
                      <a:endParaRPr lang="en-US" sz="1200" dirty="0">
                        <a:latin typeface="Georgia" panose="02040502050405020303" pitchFamily="18" charset="0"/>
                      </a:endParaRPr>
                    </a:p>
                  </a:txBody>
                  <a:tcPr>
                    <a:lnL w="12700" cmpd="sng">
                      <a:noFill/>
                    </a:lnL>
                    <a:lnR w="12700" cmpd="sng">
                      <a:noFill/>
                    </a:lnR>
                    <a:lnT w="12700" cap="flat" cmpd="sng" algn="ctr">
                      <a:solidFill>
                        <a:srgbClr val="BB141A"/>
                      </a:solidFill>
                      <a:prstDash val="solid"/>
                      <a:round/>
                      <a:headEnd type="none" w="med" len="med"/>
                      <a:tailEnd type="none" w="med" len="med"/>
                    </a:lnT>
                    <a:lnB w="12700" cap="flat" cmpd="sng" algn="ctr">
                      <a:solidFill>
                        <a:srgbClr val="BB141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150" dirty="0">
                          <a:solidFill>
                            <a:schemeClr val="accent6">
                              <a:lumMod val="10000"/>
                            </a:schemeClr>
                          </a:solidFill>
                          <a:latin typeface="Georgia" panose="02040502050405020303" pitchFamily="18" charset="0"/>
                        </a:rPr>
                        <a:t>List the same amount in both SFSP and CACFP budgets. </a:t>
                      </a:r>
                    </a:p>
                  </a:txBody>
                  <a:tcPr>
                    <a:lnL w="12700" cmpd="sng">
                      <a:noFill/>
                    </a:lnL>
                    <a:lnR w="12700" cmpd="sng">
                      <a:noFill/>
                    </a:lnR>
                    <a:lnT w="12700" cap="flat" cmpd="sng" algn="ctr">
                      <a:solidFill>
                        <a:srgbClr val="BB141A"/>
                      </a:solidFill>
                      <a:prstDash val="solid"/>
                      <a:round/>
                      <a:headEnd type="none" w="med" len="med"/>
                      <a:tailEnd type="none" w="med" len="med"/>
                    </a:lnT>
                    <a:lnB w="12700" cap="flat" cmpd="sng" algn="ctr">
                      <a:solidFill>
                        <a:srgbClr val="BB141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354435"/>
                  </a:ext>
                </a:extLst>
              </a:tr>
              <a:tr h="204571">
                <a:tc>
                  <a:txBody>
                    <a:bodyPr/>
                    <a:lstStyle/>
                    <a:p>
                      <a:r>
                        <a:rPr lang="en-US" sz="1200" b="1" dirty="0" err="1">
                          <a:solidFill>
                            <a:schemeClr val="accent6">
                              <a:lumMod val="10000"/>
                            </a:schemeClr>
                          </a:solidFill>
                          <a:latin typeface="Georgia" panose="02040502050405020303" pitchFamily="18" charset="0"/>
                        </a:rPr>
                        <a:t>Nbr</a:t>
                      </a:r>
                      <a:r>
                        <a:rPr lang="en-US" sz="1200" b="1" dirty="0">
                          <a:solidFill>
                            <a:schemeClr val="accent6">
                              <a:lumMod val="10000"/>
                            </a:schemeClr>
                          </a:solidFill>
                          <a:latin typeface="Georgia" panose="02040502050405020303" pitchFamily="18" charset="0"/>
                        </a:rPr>
                        <a:t>. Hours Worked Daily </a:t>
                      </a:r>
                      <a:endParaRPr lang="en-US" sz="1200" dirty="0">
                        <a:latin typeface="Georgia" panose="02040502050405020303" pitchFamily="18" charset="0"/>
                      </a:endParaRPr>
                    </a:p>
                  </a:txBody>
                  <a:tcPr>
                    <a:lnL w="12700" cmpd="sng">
                      <a:noFill/>
                    </a:lnL>
                    <a:lnR w="12700" cmpd="sng">
                      <a:noFill/>
                    </a:lnR>
                    <a:lnT w="12700" cap="flat" cmpd="sng" algn="ctr">
                      <a:solidFill>
                        <a:srgbClr val="BB141A"/>
                      </a:solidFill>
                      <a:prstDash val="solid"/>
                      <a:round/>
                      <a:headEnd type="none" w="med" len="med"/>
                      <a:tailEnd type="none" w="med" len="med"/>
                    </a:lnT>
                    <a:lnB w="12700" cap="flat" cmpd="sng" algn="ctr">
                      <a:solidFill>
                        <a:srgbClr val="BB141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150" dirty="0">
                          <a:solidFill>
                            <a:schemeClr val="accent6">
                              <a:lumMod val="10000"/>
                            </a:schemeClr>
                          </a:solidFill>
                          <a:latin typeface="Georgia" panose="02040502050405020303" pitchFamily="18" charset="0"/>
                        </a:rPr>
                        <a:t>Full time employees should reflect a minimum of 7 hours. </a:t>
                      </a:r>
                    </a:p>
                  </a:txBody>
                  <a:tcPr>
                    <a:lnL w="12700" cmpd="sng">
                      <a:noFill/>
                    </a:lnL>
                    <a:lnR w="12700" cmpd="sng">
                      <a:noFill/>
                    </a:lnR>
                    <a:lnT w="12700" cap="flat" cmpd="sng" algn="ctr">
                      <a:solidFill>
                        <a:srgbClr val="BB141A"/>
                      </a:solidFill>
                      <a:prstDash val="solid"/>
                      <a:round/>
                      <a:headEnd type="none" w="med" len="med"/>
                      <a:tailEnd type="none" w="med" len="med"/>
                    </a:lnT>
                    <a:lnB w="12700" cap="flat" cmpd="sng" algn="ctr">
                      <a:solidFill>
                        <a:srgbClr val="BB141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0224427"/>
                  </a:ext>
                </a:extLst>
              </a:tr>
              <a:tr h="325147">
                <a:tc>
                  <a:txBody>
                    <a:bodyPr/>
                    <a:lstStyle/>
                    <a:p>
                      <a:r>
                        <a:rPr lang="en-US" sz="1200" b="1" dirty="0" err="1">
                          <a:solidFill>
                            <a:schemeClr val="accent6">
                              <a:lumMod val="10000"/>
                            </a:schemeClr>
                          </a:solidFill>
                          <a:latin typeface="Georgia" panose="02040502050405020303" pitchFamily="18" charset="0"/>
                        </a:rPr>
                        <a:t>Nbr</a:t>
                      </a:r>
                      <a:r>
                        <a:rPr lang="en-US" sz="1200" b="1" dirty="0">
                          <a:solidFill>
                            <a:schemeClr val="accent6">
                              <a:lumMod val="10000"/>
                            </a:schemeClr>
                          </a:solidFill>
                          <a:latin typeface="Georgia" panose="02040502050405020303" pitchFamily="18" charset="0"/>
                        </a:rPr>
                        <a:t>. Hours Spent in  Food Service Duties </a:t>
                      </a:r>
                      <a:endParaRPr lang="en-US" sz="1200" dirty="0">
                        <a:latin typeface="Georgia" panose="02040502050405020303" pitchFamily="18" charset="0"/>
                      </a:endParaRPr>
                    </a:p>
                  </a:txBody>
                  <a:tcPr>
                    <a:lnL w="12700" cmpd="sng">
                      <a:noFill/>
                    </a:lnL>
                    <a:lnR w="12700" cmpd="sng">
                      <a:noFill/>
                    </a:lnR>
                    <a:lnT w="12700" cap="flat" cmpd="sng" algn="ctr">
                      <a:solidFill>
                        <a:srgbClr val="BB141A"/>
                      </a:solidFill>
                      <a:prstDash val="solid"/>
                      <a:round/>
                      <a:headEnd type="none" w="med" len="med"/>
                      <a:tailEnd type="none" w="med" len="med"/>
                    </a:lnT>
                    <a:lnB w="12700" cap="flat" cmpd="sng" algn="ctr">
                      <a:solidFill>
                        <a:srgbClr val="BB141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150" dirty="0">
                          <a:solidFill>
                            <a:schemeClr val="accent6">
                              <a:lumMod val="10000"/>
                            </a:schemeClr>
                          </a:solidFill>
                          <a:latin typeface="Georgia" panose="02040502050405020303" pitchFamily="18" charset="0"/>
                        </a:rPr>
                        <a:t>This should reflect the number of hours typically worked in a day operating the SFSP. </a:t>
                      </a:r>
                    </a:p>
                  </a:txBody>
                  <a:tcPr>
                    <a:lnL w="12700" cmpd="sng">
                      <a:noFill/>
                    </a:lnL>
                    <a:lnR w="12700" cmpd="sng">
                      <a:noFill/>
                    </a:lnR>
                    <a:lnT w="12700" cap="flat" cmpd="sng" algn="ctr">
                      <a:solidFill>
                        <a:srgbClr val="BB141A"/>
                      </a:solidFill>
                      <a:prstDash val="solid"/>
                      <a:round/>
                      <a:headEnd type="none" w="med" len="med"/>
                      <a:tailEnd type="none" w="med" len="med"/>
                    </a:lnT>
                    <a:lnB w="12700" cap="flat" cmpd="sng" algn="ctr">
                      <a:solidFill>
                        <a:srgbClr val="BB141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0472037"/>
                  </a:ext>
                </a:extLst>
              </a:tr>
              <a:tr h="325147">
                <a:tc>
                  <a:txBody>
                    <a:bodyPr/>
                    <a:lstStyle/>
                    <a:p>
                      <a:r>
                        <a:rPr lang="en-US" sz="1200" b="1" dirty="0">
                          <a:solidFill>
                            <a:schemeClr val="accent6">
                              <a:lumMod val="10000"/>
                            </a:schemeClr>
                          </a:solidFill>
                          <a:latin typeface="Georgia" panose="02040502050405020303" pitchFamily="18" charset="0"/>
                        </a:rPr>
                        <a:t>Portion Paid from Food Service Account Annually </a:t>
                      </a:r>
                      <a:endParaRPr lang="en-US" sz="1200" dirty="0">
                        <a:latin typeface="Georgia" panose="02040502050405020303" pitchFamily="18" charset="0"/>
                      </a:endParaRPr>
                    </a:p>
                  </a:txBody>
                  <a:tcPr>
                    <a:lnL w="12700" cmpd="sng">
                      <a:noFill/>
                    </a:lnL>
                    <a:lnR w="12700" cmpd="sng">
                      <a:noFill/>
                    </a:lnR>
                    <a:lnT w="12700" cap="flat" cmpd="sng" algn="ctr">
                      <a:solidFill>
                        <a:srgbClr val="BB141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50" dirty="0">
                          <a:solidFill>
                            <a:schemeClr val="accent6">
                              <a:lumMod val="10000"/>
                            </a:schemeClr>
                          </a:solidFill>
                          <a:latin typeface="Georgia" panose="02040502050405020303" pitchFamily="18" charset="0"/>
                        </a:rPr>
                        <a:t>If employee paid only with program funds, amount listed under both budgets should total to equal Base Salary + Additional Costs and/or Benefits. </a:t>
                      </a:r>
                      <a:endParaRPr lang="en-US" sz="1150" b="0" dirty="0">
                        <a:latin typeface="Georgia" panose="02040502050405020303" pitchFamily="18" charset="0"/>
                      </a:endParaRPr>
                    </a:p>
                  </a:txBody>
                  <a:tcPr>
                    <a:lnL w="12700" cmpd="sng">
                      <a:noFill/>
                    </a:lnL>
                    <a:lnR w="12700" cmpd="sng">
                      <a:noFill/>
                    </a:lnR>
                    <a:lnT w="12700" cap="flat" cmpd="sng" algn="ctr">
                      <a:solidFill>
                        <a:srgbClr val="BB141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697756"/>
                  </a:ext>
                </a:extLst>
              </a:tr>
            </a:tbl>
          </a:graphicData>
        </a:graphic>
      </p:graphicFrame>
    </p:spTree>
    <p:extLst>
      <p:ext uri="{BB962C8B-B14F-4D97-AF65-F5344CB8AC3E}">
        <p14:creationId xmlns:p14="http://schemas.microsoft.com/office/powerpoint/2010/main" val="2827820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Date Placeholder 44">
            <a:extLst>
              <a:ext uri="{FF2B5EF4-FFF2-40B4-BE49-F238E27FC236}">
                <a16:creationId xmlns:a16="http://schemas.microsoft.com/office/drawing/2014/main" id="{5F8ED426-1946-4F4C-BAEF-F9EDAA334AF6}"/>
              </a:ext>
            </a:extLst>
          </p:cNvPr>
          <p:cNvSpPr>
            <a:spLocks noGrp="1"/>
          </p:cNvSpPr>
          <p:nvPr>
            <p:ph type="dt" sz="half" idx="10"/>
          </p:nvPr>
        </p:nvSpPr>
        <p:spPr/>
        <p:txBody>
          <a:bodyPr/>
          <a:lstStyle/>
          <a:p>
            <a:r>
              <a:rPr lang="en-US"/>
              <a:t>Updated </a:t>
            </a:r>
            <a:fld id="{0D96C96B-C267-4442-8DEF-84637DB29A61}" type="datetime1">
              <a:rPr lang="en-US" smtClean="0"/>
              <a:t>1/23/2024</a:t>
            </a:fld>
            <a:endParaRPr lang="en-US"/>
          </a:p>
          <a:p>
            <a:r>
              <a:rPr lang="en-US"/>
              <a:t>www.SquareMeals.org</a:t>
            </a:r>
            <a:endParaRPr lang="en-US" dirty="0"/>
          </a:p>
        </p:txBody>
      </p:sp>
      <p:pic>
        <p:nvPicPr>
          <p:cNvPr id="24" name="Picture 23" descr="Table&#10;&#10;Description automatically generated">
            <a:extLst>
              <a:ext uri="{FF2B5EF4-FFF2-40B4-BE49-F238E27FC236}">
                <a16:creationId xmlns:a16="http://schemas.microsoft.com/office/drawing/2014/main" id="{A2FC4E02-0376-9B47-8835-A3D84CBC4D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119" y="3669933"/>
            <a:ext cx="7494121" cy="4527699"/>
          </a:xfrm>
          <a:prstGeom prst="rect">
            <a:avLst/>
          </a:prstGeom>
          <a:ln>
            <a:solidFill>
              <a:schemeClr val="accent6">
                <a:lumMod val="10000"/>
              </a:schemeClr>
            </a:solidFill>
          </a:ln>
        </p:spPr>
      </p:pic>
      <p:sp>
        <p:nvSpPr>
          <p:cNvPr id="7" name="Rectangle 6">
            <a:extLst>
              <a:ext uri="{FF2B5EF4-FFF2-40B4-BE49-F238E27FC236}">
                <a16:creationId xmlns:a16="http://schemas.microsoft.com/office/drawing/2014/main" id="{57A0D32C-3588-71B7-A3B4-ABFE58BD8EF1}"/>
              </a:ext>
            </a:extLst>
          </p:cNvPr>
          <p:cNvSpPr/>
          <p:nvPr/>
        </p:nvSpPr>
        <p:spPr>
          <a:xfrm>
            <a:off x="-10765" y="1388421"/>
            <a:ext cx="7796228" cy="22166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8" name="Rectangle 17">
            <a:extLst>
              <a:ext uri="{FF2B5EF4-FFF2-40B4-BE49-F238E27FC236}">
                <a16:creationId xmlns:a16="http://schemas.microsoft.com/office/drawing/2014/main" id="{956F08E4-3E9F-32E2-E9E2-367D8E7E88B1}"/>
              </a:ext>
            </a:extLst>
          </p:cNvPr>
          <p:cNvSpPr/>
          <p:nvPr/>
        </p:nvSpPr>
        <p:spPr>
          <a:xfrm>
            <a:off x="-18488" y="209246"/>
            <a:ext cx="7772401" cy="1125049"/>
          </a:xfrm>
          <a:custGeom>
            <a:avLst/>
            <a:gdLst>
              <a:gd name="connsiteX0" fmla="*/ 0 w 4076054"/>
              <a:gd name="connsiteY0" fmla="*/ 0 h 2263300"/>
              <a:gd name="connsiteX1" fmla="*/ 4076054 w 4076054"/>
              <a:gd name="connsiteY1" fmla="*/ 0 h 2263300"/>
              <a:gd name="connsiteX2" fmla="*/ 4076054 w 4076054"/>
              <a:gd name="connsiteY2" fmla="*/ 2263300 h 2263300"/>
              <a:gd name="connsiteX3" fmla="*/ 0 w 4076054"/>
              <a:gd name="connsiteY3" fmla="*/ 2263300 h 2263300"/>
              <a:gd name="connsiteX4" fmla="*/ 0 w 4076054"/>
              <a:gd name="connsiteY4" fmla="*/ 0 h 2263300"/>
              <a:gd name="connsiteX0" fmla="*/ 0 w 4076054"/>
              <a:gd name="connsiteY0" fmla="*/ 0 h 2263300"/>
              <a:gd name="connsiteX1" fmla="*/ 4076054 w 4076054"/>
              <a:gd name="connsiteY1" fmla="*/ 0 h 2263300"/>
              <a:gd name="connsiteX2" fmla="*/ 3551121 w 4076054"/>
              <a:gd name="connsiteY2" fmla="*/ 2263300 h 2263300"/>
              <a:gd name="connsiteX3" fmla="*/ 0 w 4076054"/>
              <a:gd name="connsiteY3" fmla="*/ 2263300 h 2263300"/>
              <a:gd name="connsiteX4" fmla="*/ 0 w 4076054"/>
              <a:gd name="connsiteY4" fmla="*/ 0 h 2263300"/>
              <a:gd name="connsiteX0" fmla="*/ 0 w 3985743"/>
              <a:gd name="connsiteY0" fmla="*/ 0 h 2263300"/>
              <a:gd name="connsiteX1" fmla="*/ 3985743 w 3985743"/>
              <a:gd name="connsiteY1" fmla="*/ 0 h 2263300"/>
              <a:gd name="connsiteX2" fmla="*/ 3551121 w 3985743"/>
              <a:gd name="connsiteY2" fmla="*/ 2263300 h 2263300"/>
              <a:gd name="connsiteX3" fmla="*/ 0 w 3985743"/>
              <a:gd name="connsiteY3" fmla="*/ 2263300 h 2263300"/>
              <a:gd name="connsiteX4" fmla="*/ 0 w 3985743"/>
              <a:gd name="connsiteY4" fmla="*/ 0 h 2263300"/>
              <a:gd name="connsiteX0" fmla="*/ 0 w 3985743"/>
              <a:gd name="connsiteY0" fmla="*/ 0 h 2263300"/>
              <a:gd name="connsiteX1" fmla="*/ 3985743 w 3985743"/>
              <a:gd name="connsiteY1" fmla="*/ 0 h 2263300"/>
              <a:gd name="connsiteX2" fmla="*/ 3568054 w 3985743"/>
              <a:gd name="connsiteY2" fmla="*/ 2263300 h 2263300"/>
              <a:gd name="connsiteX3" fmla="*/ 0 w 3985743"/>
              <a:gd name="connsiteY3" fmla="*/ 2263300 h 2263300"/>
              <a:gd name="connsiteX4" fmla="*/ 0 w 3985743"/>
              <a:gd name="connsiteY4" fmla="*/ 0 h 2263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5743" h="2263300">
                <a:moveTo>
                  <a:pt x="0" y="0"/>
                </a:moveTo>
                <a:lnTo>
                  <a:pt x="3985743" y="0"/>
                </a:lnTo>
                <a:lnTo>
                  <a:pt x="3568054" y="2263300"/>
                </a:lnTo>
                <a:lnTo>
                  <a:pt x="0" y="2263300"/>
                </a:lnTo>
                <a:lnTo>
                  <a:pt x="0" y="0"/>
                </a:lnTo>
                <a:close/>
              </a:path>
            </a:pathLst>
          </a:custGeom>
          <a:solidFill>
            <a:srgbClr val="66B9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9AB47"/>
              </a:solidFill>
              <a:latin typeface="Arial" panose="020B0604020202020204" pitchFamily="34" charset="0"/>
            </a:endParaRPr>
          </a:p>
        </p:txBody>
      </p:sp>
      <p:sp>
        <p:nvSpPr>
          <p:cNvPr id="9" name="Rectangle 8">
            <a:extLst>
              <a:ext uri="{FF2B5EF4-FFF2-40B4-BE49-F238E27FC236}">
                <a16:creationId xmlns:a16="http://schemas.microsoft.com/office/drawing/2014/main" id="{F00FA73E-757C-9181-6870-726CDFBAFB2C}"/>
              </a:ext>
            </a:extLst>
          </p:cNvPr>
          <p:cNvSpPr/>
          <p:nvPr/>
        </p:nvSpPr>
        <p:spPr>
          <a:xfrm>
            <a:off x="-18486" y="10295"/>
            <a:ext cx="7772400" cy="142262"/>
          </a:xfrm>
          <a:prstGeom prst="rect">
            <a:avLst/>
          </a:pr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67263"/>
              </a:solidFill>
              <a:latin typeface="Arial" panose="020B0604020202020204" pitchFamily="34" charset="0"/>
            </a:endParaRPr>
          </a:p>
        </p:txBody>
      </p:sp>
      <p:sp>
        <p:nvSpPr>
          <p:cNvPr id="10" name="Text Placeholder 6">
            <a:extLst>
              <a:ext uri="{FF2B5EF4-FFF2-40B4-BE49-F238E27FC236}">
                <a16:creationId xmlns:a16="http://schemas.microsoft.com/office/drawing/2014/main" id="{2B271657-2B23-AB09-8058-AB3A013A37B4}"/>
              </a:ext>
            </a:extLst>
          </p:cNvPr>
          <p:cNvSpPr txBox="1">
            <a:spLocks/>
          </p:cNvSpPr>
          <p:nvPr/>
        </p:nvSpPr>
        <p:spPr>
          <a:xfrm>
            <a:off x="1005951" y="329906"/>
            <a:ext cx="6443360" cy="454443"/>
          </a:xfrm>
          <a:prstGeom prst="rect">
            <a:avLst/>
          </a:prstGeom>
          <a:noFill/>
        </p:spPr>
        <p:txBody>
          <a:bodyPr/>
          <a:lstStyle>
            <a:lvl1pPr marL="0" indent="0" algn="l" defTabSz="777240" rtl="0" eaLnBrk="1" latinLnBrk="0" hangingPunct="1">
              <a:lnSpc>
                <a:spcPct val="75000"/>
              </a:lnSpc>
              <a:spcBef>
                <a:spcPts val="850"/>
              </a:spcBef>
              <a:buFont typeface="Arial" panose="020B0604020202020204" pitchFamily="34" charset="0"/>
              <a:buNone/>
              <a:defRPr sz="3900" b="1" i="0" kern="1200">
                <a:solidFill>
                  <a:srgbClr val="EA2230"/>
                </a:solidFill>
                <a:latin typeface="Arial Black" panose="020B0604020202020204" pitchFamily="34" charset="0"/>
                <a:ea typeface="+mn-ea"/>
                <a:cs typeface="Arial Black" panose="020B0604020202020204" pitchFamily="34" charset="0"/>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solidFill>
                  <a:schemeClr val="bg1"/>
                </a:solidFill>
              </a:rPr>
              <a:t>PY24 Budget Detail</a:t>
            </a:r>
          </a:p>
          <a:p>
            <a:r>
              <a:rPr lang="en-US" sz="2800" dirty="0">
                <a:solidFill>
                  <a:schemeClr val="bg1"/>
                </a:solidFill>
              </a:rPr>
              <a:t>CACFP Compensation</a:t>
            </a:r>
          </a:p>
        </p:txBody>
      </p:sp>
      <p:graphicFrame>
        <p:nvGraphicFramePr>
          <p:cNvPr id="11" name="Table 18">
            <a:extLst>
              <a:ext uri="{FF2B5EF4-FFF2-40B4-BE49-F238E27FC236}">
                <a16:creationId xmlns:a16="http://schemas.microsoft.com/office/drawing/2014/main" id="{36707231-B877-E3BA-9F0C-6DBB9E946833}"/>
              </a:ext>
            </a:extLst>
          </p:cNvPr>
          <p:cNvGraphicFramePr>
            <a:graphicFrameLocks noGrp="1"/>
          </p:cNvGraphicFramePr>
          <p:nvPr>
            <p:extLst>
              <p:ext uri="{D42A27DB-BD31-4B8C-83A1-F6EECF244321}">
                <p14:modId xmlns:p14="http://schemas.microsoft.com/office/powerpoint/2010/main" val="3457139533"/>
              </p:ext>
            </p:extLst>
          </p:nvPr>
        </p:nvGraphicFramePr>
        <p:xfrm>
          <a:off x="211139" y="1462687"/>
          <a:ext cx="7374300" cy="2042160"/>
        </p:xfrm>
        <a:graphic>
          <a:graphicData uri="http://schemas.openxmlformats.org/drawingml/2006/table">
            <a:tbl>
              <a:tblPr firstRow="1" bandRow="1">
                <a:tableStyleId>{E8B1032C-EA38-4F05-BA0D-38AFFFC7BED3}</a:tableStyleId>
              </a:tblPr>
              <a:tblGrid>
                <a:gridCol w="2233300">
                  <a:extLst>
                    <a:ext uri="{9D8B030D-6E8A-4147-A177-3AD203B41FA5}">
                      <a16:colId xmlns:a16="http://schemas.microsoft.com/office/drawing/2014/main" val="3713076411"/>
                    </a:ext>
                  </a:extLst>
                </a:gridCol>
                <a:gridCol w="5141000">
                  <a:extLst>
                    <a:ext uri="{9D8B030D-6E8A-4147-A177-3AD203B41FA5}">
                      <a16:colId xmlns:a16="http://schemas.microsoft.com/office/drawing/2014/main" val="637996213"/>
                    </a:ext>
                  </a:extLst>
                </a:gridCol>
              </a:tblGrid>
              <a:tr h="204571">
                <a:tc gridSpan="2">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400" b="1" i="0" kern="1200" dirty="0">
                          <a:solidFill>
                            <a:srgbClr val="00AEEF"/>
                          </a:solidFill>
                          <a:latin typeface="Georgia" panose="02040502050405020303" pitchFamily="18" charset="0"/>
                          <a:ea typeface="+mn-ea"/>
                        </a:rPr>
                        <a:t>CACFP Staff Details: TX-UNPS Expectations</a:t>
                      </a:r>
                    </a:p>
                  </a:txBody>
                  <a:tcPr>
                    <a:lnL w="12700" cmpd="sng">
                      <a:noFill/>
                    </a:lnL>
                    <a:lnR w="12700" cmpd="sng">
                      <a:noFill/>
                    </a:lnR>
                    <a:lnT w="12700" cmpd="sng">
                      <a:noFill/>
                    </a:lnT>
                    <a:lnB w="12700" cap="flat" cmpd="sng" algn="ctr">
                      <a:solidFill>
                        <a:srgbClr val="036A38"/>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endParaRPr lang="en-US" sz="1150" b="0" dirty="0">
                        <a:solidFill>
                          <a:schemeClr val="accent6">
                            <a:lumMod val="10000"/>
                          </a:schemeClr>
                        </a:solidFill>
                        <a:latin typeface="Georgia" panose="02040502050405020303" pitchFamily="18" charset="0"/>
                      </a:endParaRPr>
                    </a:p>
                  </a:txBody>
                  <a:tcPr>
                    <a:lnL w="12700" cmpd="sng">
                      <a:noFill/>
                    </a:lnL>
                    <a:lnR w="12700" cmpd="sng">
                      <a:noFill/>
                    </a:lnR>
                    <a:lnT w="12700" cmpd="sng">
                      <a:noFill/>
                    </a:lnT>
                    <a:lnB w="12700" cap="flat" cmpd="sng" algn="ctr">
                      <a:solidFill>
                        <a:srgbClr val="BB141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68676580"/>
                  </a:ext>
                </a:extLst>
              </a:tr>
              <a:tr h="204571">
                <a:tc>
                  <a:txBody>
                    <a:bodyPr/>
                    <a:lstStyle/>
                    <a:p>
                      <a:r>
                        <a:rPr lang="en-US" sz="1200" b="1" dirty="0">
                          <a:solidFill>
                            <a:schemeClr val="accent6">
                              <a:lumMod val="10000"/>
                            </a:schemeClr>
                          </a:solidFill>
                          <a:latin typeface="Georgia" panose="02040502050405020303" pitchFamily="18" charset="0"/>
                        </a:rPr>
                        <a:t>Position</a:t>
                      </a:r>
                      <a:endParaRPr lang="en-US" sz="1200" dirty="0">
                        <a:latin typeface="Georgia" panose="02040502050405020303" pitchFamily="18" charset="0"/>
                      </a:endParaRPr>
                    </a:p>
                  </a:txBody>
                  <a:tcPr>
                    <a:lnL w="12700" cmpd="sng">
                      <a:noFill/>
                    </a:lnL>
                    <a:lnR w="12700" cmpd="sng">
                      <a:noFill/>
                    </a:lnR>
                    <a:lnT w="12700" cap="flat" cmpd="sng" algn="ctr">
                      <a:solidFill>
                        <a:srgbClr val="036A38"/>
                      </a:solidFill>
                      <a:prstDash val="solid"/>
                      <a:round/>
                      <a:headEnd type="none" w="med" len="med"/>
                      <a:tailEnd type="none" w="med" len="med"/>
                    </a:lnT>
                    <a:lnB w="12700" cap="flat" cmpd="sng" algn="ctr">
                      <a:solidFill>
                        <a:srgbClr val="036A38"/>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150" b="0" dirty="0">
                          <a:solidFill>
                            <a:schemeClr val="accent6">
                              <a:lumMod val="10000"/>
                            </a:schemeClr>
                          </a:solidFill>
                          <a:latin typeface="Georgia" panose="02040502050405020303" pitchFamily="18" charset="0"/>
                        </a:rPr>
                        <a:t>Enter Taxable Income Protocol category for each position.</a:t>
                      </a:r>
                    </a:p>
                  </a:txBody>
                  <a:tcPr>
                    <a:lnL w="12700" cmpd="sng">
                      <a:noFill/>
                    </a:lnL>
                    <a:lnR w="12700" cmpd="sng">
                      <a:noFill/>
                    </a:lnR>
                    <a:lnT w="12700" cap="flat" cmpd="sng" algn="ctr">
                      <a:solidFill>
                        <a:srgbClr val="036A38"/>
                      </a:solidFill>
                      <a:prstDash val="solid"/>
                      <a:round/>
                      <a:headEnd type="none" w="med" len="med"/>
                      <a:tailEnd type="none" w="med" len="med"/>
                    </a:lnT>
                    <a:lnB w="12700" cap="flat" cmpd="sng" algn="ctr">
                      <a:solidFill>
                        <a:srgbClr val="036A3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4578096"/>
                  </a:ext>
                </a:extLst>
              </a:tr>
              <a:tr h="204571">
                <a:tc>
                  <a:txBody>
                    <a:bodyPr/>
                    <a:lstStyle/>
                    <a:p>
                      <a:r>
                        <a:rPr lang="en-US" sz="1200" b="1" dirty="0">
                          <a:solidFill>
                            <a:schemeClr val="accent6">
                              <a:lumMod val="10000"/>
                            </a:schemeClr>
                          </a:solidFill>
                          <a:latin typeface="Georgia" panose="02040502050405020303" pitchFamily="18" charset="0"/>
                        </a:rPr>
                        <a:t>Based Salary</a:t>
                      </a:r>
                      <a:endParaRPr lang="en-US" sz="1200" dirty="0">
                        <a:latin typeface="Georgia" panose="02040502050405020303" pitchFamily="18" charset="0"/>
                      </a:endParaRPr>
                    </a:p>
                  </a:txBody>
                  <a:tcPr>
                    <a:lnL w="12700" cmpd="sng">
                      <a:noFill/>
                    </a:lnL>
                    <a:lnR w="12700" cmpd="sng">
                      <a:noFill/>
                    </a:lnR>
                    <a:lnT w="12700" cap="flat" cmpd="sng" algn="ctr">
                      <a:solidFill>
                        <a:srgbClr val="036A38"/>
                      </a:solidFill>
                      <a:prstDash val="solid"/>
                      <a:round/>
                      <a:headEnd type="none" w="med" len="med"/>
                      <a:tailEnd type="none" w="med" len="med"/>
                    </a:lnT>
                    <a:lnB w="12700" cap="flat" cmpd="sng" algn="ctr">
                      <a:solidFill>
                        <a:srgbClr val="036A38"/>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150" dirty="0">
                          <a:solidFill>
                            <a:schemeClr val="accent6">
                              <a:lumMod val="10000"/>
                            </a:schemeClr>
                          </a:solidFill>
                          <a:latin typeface="Georgia" panose="02040502050405020303" pitchFamily="18" charset="0"/>
                        </a:rPr>
                        <a:t>List the same amount in both SFSP and CACFP budgets. </a:t>
                      </a:r>
                    </a:p>
                  </a:txBody>
                  <a:tcPr>
                    <a:lnL w="12700" cmpd="sng">
                      <a:noFill/>
                    </a:lnL>
                    <a:lnR w="12700" cmpd="sng">
                      <a:noFill/>
                    </a:lnR>
                    <a:lnT w="12700" cap="flat" cmpd="sng" algn="ctr">
                      <a:solidFill>
                        <a:srgbClr val="036A38"/>
                      </a:solidFill>
                      <a:prstDash val="solid"/>
                      <a:round/>
                      <a:headEnd type="none" w="med" len="med"/>
                      <a:tailEnd type="none" w="med" len="med"/>
                    </a:lnT>
                    <a:lnB w="12700" cap="flat" cmpd="sng" algn="ctr">
                      <a:solidFill>
                        <a:srgbClr val="036A3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354435"/>
                  </a:ext>
                </a:extLst>
              </a:tr>
              <a:tr h="204571">
                <a:tc>
                  <a:txBody>
                    <a:bodyPr/>
                    <a:lstStyle/>
                    <a:p>
                      <a:r>
                        <a:rPr lang="en-US" sz="1200" b="1" dirty="0" err="1">
                          <a:solidFill>
                            <a:schemeClr val="accent6">
                              <a:lumMod val="10000"/>
                            </a:schemeClr>
                          </a:solidFill>
                          <a:latin typeface="Georgia" panose="02040502050405020303" pitchFamily="18" charset="0"/>
                        </a:rPr>
                        <a:t>Nbr</a:t>
                      </a:r>
                      <a:r>
                        <a:rPr lang="en-US" sz="1200" b="1" dirty="0">
                          <a:solidFill>
                            <a:schemeClr val="accent6">
                              <a:lumMod val="10000"/>
                            </a:schemeClr>
                          </a:solidFill>
                          <a:latin typeface="Georgia" panose="02040502050405020303" pitchFamily="18" charset="0"/>
                        </a:rPr>
                        <a:t>. Hours Worked Daily </a:t>
                      </a:r>
                      <a:endParaRPr lang="en-US" sz="1200" dirty="0">
                        <a:latin typeface="Georgia" panose="02040502050405020303" pitchFamily="18" charset="0"/>
                      </a:endParaRPr>
                    </a:p>
                  </a:txBody>
                  <a:tcPr>
                    <a:lnL w="12700" cmpd="sng">
                      <a:noFill/>
                    </a:lnL>
                    <a:lnR w="12700" cmpd="sng">
                      <a:noFill/>
                    </a:lnR>
                    <a:lnT w="12700" cap="flat" cmpd="sng" algn="ctr">
                      <a:solidFill>
                        <a:srgbClr val="036A38"/>
                      </a:solidFill>
                      <a:prstDash val="solid"/>
                      <a:round/>
                      <a:headEnd type="none" w="med" len="med"/>
                      <a:tailEnd type="none" w="med" len="med"/>
                    </a:lnT>
                    <a:lnB w="12700" cap="flat" cmpd="sng" algn="ctr">
                      <a:solidFill>
                        <a:srgbClr val="036A38"/>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150" dirty="0">
                          <a:solidFill>
                            <a:schemeClr val="accent6">
                              <a:lumMod val="10000"/>
                            </a:schemeClr>
                          </a:solidFill>
                          <a:latin typeface="Georgia" panose="02040502050405020303" pitchFamily="18" charset="0"/>
                        </a:rPr>
                        <a:t>Full time employees should reflect a minimum of 7 hours. </a:t>
                      </a:r>
                    </a:p>
                  </a:txBody>
                  <a:tcPr>
                    <a:lnL w="12700" cmpd="sng">
                      <a:noFill/>
                    </a:lnL>
                    <a:lnR w="12700" cmpd="sng">
                      <a:noFill/>
                    </a:lnR>
                    <a:lnT w="12700" cap="flat" cmpd="sng" algn="ctr">
                      <a:solidFill>
                        <a:srgbClr val="036A38"/>
                      </a:solidFill>
                      <a:prstDash val="solid"/>
                      <a:round/>
                      <a:headEnd type="none" w="med" len="med"/>
                      <a:tailEnd type="none" w="med" len="med"/>
                    </a:lnT>
                    <a:lnB w="12700" cap="flat" cmpd="sng" algn="ctr">
                      <a:solidFill>
                        <a:srgbClr val="036A3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0224427"/>
                  </a:ext>
                </a:extLst>
              </a:tr>
              <a:tr h="325147">
                <a:tc>
                  <a:txBody>
                    <a:bodyPr/>
                    <a:lstStyle/>
                    <a:p>
                      <a:r>
                        <a:rPr lang="en-US" sz="1200" b="1" dirty="0" err="1">
                          <a:solidFill>
                            <a:schemeClr val="accent6">
                              <a:lumMod val="10000"/>
                            </a:schemeClr>
                          </a:solidFill>
                          <a:latin typeface="Georgia" panose="02040502050405020303" pitchFamily="18" charset="0"/>
                        </a:rPr>
                        <a:t>Nbr</a:t>
                      </a:r>
                      <a:r>
                        <a:rPr lang="en-US" sz="1200" b="1" dirty="0">
                          <a:solidFill>
                            <a:schemeClr val="accent6">
                              <a:lumMod val="10000"/>
                            </a:schemeClr>
                          </a:solidFill>
                          <a:latin typeface="Georgia" panose="02040502050405020303" pitchFamily="18" charset="0"/>
                        </a:rPr>
                        <a:t>. Hours Spent in  Food Service Duties </a:t>
                      </a:r>
                      <a:endParaRPr lang="en-US" sz="1200" dirty="0">
                        <a:latin typeface="Georgia" panose="02040502050405020303" pitchFamily="18" charset="0"/>
                      </a:endParaRPr>
                    </a:p>
                  </a:txBody>
                  <a:tcPr>
                    <a:lnL w="12700" cmpd="sng">
                      <a:noFill/>
                    </a:lnL>
                    <a:lnR w="12700" cmpd="sng">
                      <a:noFill/>
                    </a:lnR>
                    <a:lnT w="12700" cap="flat" cmpd="sng" algn="ctr">
                      <a:solidFill>
                        <a:srgbClr val="036A38"/>
                      </a:solidFill>
                      <a:prstDash val="solid"/>
                      <a:round/>
                      <a:headEnd type="none" w="med" len="med"/>
                      <a:tailEnd type="none" w="med" len="med"/>
                    </a:lnT>
                    <a:lnB w="12700" cap="flat" cmpd="sng" algn="ctr">
                      <a:solidFill>
                        <a:srgbClr val="036A38"/>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150" dirty="0">
                          <a:solidFill>
                            <a:schemeClr val="accent6">
                              <a:lumMod val="10000"/>
                            </a:schemeClr>
                          </a:solidFill>
                          <a:latin typeface="Georgia" panose="02040502050405020303" pitchFamily="18" charset="0"/>
                        </a:rPr>
                        <a:t>This should reflect the number of hours typically worked in a day operating the CACFP. </a:t>
                      </a:r>
                    </a:p>
                  </a:txBody>
                  <a:tcPr>
                    <a:lnL w="12700" cmpd="sng">
                      <a:noFill/>
                    </a:lnL>
                    <a:lnR w="12700" cmpd="sng">
                      <a:noFill/>
                    </a:lnR>
                    <a:lnT w="12700" cap="flat" cmpd="sng" algn="ctr">
                      <a:solidFill>
                        <a:srgbClr val="036A38"/>
                      </a:solidFill>
                      <a:prstDash val="solid"/>
                      <a:round/>
                      <a:headEnd type="none" w="med" len="med"/>
                      <a:tailEnd type="none" w="med" len="med"/>
                    </a:lnT>
                    <a:lnB w="12700" cap="flat" cmpd="sng" algn="ctr">
                      <a:solidFill>
                        <a:srgbClr val="036A3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0472037"/>
                  </a:ext>
                </a:extLst>
              </a:tr>
              <a:tr h="325147">
                <a:tc>
                  <a:txBody>
                    <a:bodyPr/>
                    <a:lstStyle/>
                    <a:p>
                      <a:r>
                        <a:rPr lang="en-US" sz="1200" b="1" dirty="0">
                          <a:solidFill>
                            <a:schemeClr val="accent6">
                              <a:lumMod val="10000"/>
                            </a:schemeClr>
                          </a:solidFill>
                          <a:latin typeface="Georgia" panose="02040502050405020303" pitchFamily="18" charset="0"/>
                        </a:rPr>
                        <a:t>Portion Paid from Food Service Account Annually </a:t>
                      </a:r>
                      <a:endParaRPr lang="en-US" sz="1200" dirty="0">
                        <a:latin typeface="Georgia" panose="02040502050405020303" pitchFamily="18" charset="0"/>
                      </a:endParaRPr>
                    </a:p>
                  </a:txBody>
                  <a:tcPr>
                    <a:lnL w="12700" cmpd="sng">
                      <a:noFill/>
                    </a:lnL>
                    <a:lnR w="12700" cmpd="sng">
                      <a:noFill/>
                    </a:lnR>
                    <a:lnT w="12700" cap="flat" cmpd="sng" algn="ctr">
                      <a:solidFill>
                        <a:srgbClr val="036A38"/>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150" dirty="0">
                          <a:solidFill>
                            <a:schemeClr val="accent6">
                              <a:lumMod val="10000"/>
                            </a:schemeClr>
                          </a:solidFill>
                          <a:latin typeface="Georgia" panose="02040502050405020303" pitchFamily="18" charset="0"/>
                        </a:rPr>
                        <a:t>If employee paid only with program funds, amount listed under both budgets should total to equal Base Salary + Additional Costs and/or Benefits. </a:t>
                      </a:r>
                      <a:endParaRPr lang="en-US" sz="1150" b="0" dirty="0">
                        <a:latin typeface="Georgia" panose="02040502050405020303" pitchFamily="18" charset="0"/>
                      </a:endParaRPr>
                    </a:p>
                  </a:txBody>
                  <a:tcPr>
                    <a:lnL w="12700" cmpd="sng">
                      <a:noFill/>
                    </a:lnL>
                    <a:lnR w="12700" cmpd="sng">
                      <a:noFill/>
                    </a:lnR>
                    <a:lnT w="12700" cap="flat" cmpd="sng" algn="ctr">
                      <a:solidFill>
                        <a:srgbClr val="036A38"/>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697756"/>
                  </a:ext>
                </a:extLst>
              </a:tr>
            </a:tbl>
          </a:graphicData>
        </a:graphic>
      </p:graphicFrame>
      <p:sp>
        <p:nvSpPr>
          <p:cNvPr id="15" name="Rectangle 14">
            <a:extLst>
              <a:ext uri="{FF2B5EF4-FFF2-40B4-BE49-F238E27FC236}">
                <a16:creationId xmlns:a16="http://schemas.microsoft.com/office/drawing/2014/main" id="{2D65D23D-3C2B-955D-C84B-2D0F43D104D5}"/>
              </a:ext>
            </a:extLst>
          </p:cNvPr>
          <p:cNvSpPr/>
          <p:nvPr/>
        </p:nvSpPr>
        <p:spPr>
          <a:xfrm>
            <a:off x="-18106" y="1267411"/>
            <a:ext cx="2853553" cy="121021"/>
          </a:xfrm>
          <a:prstGeom prst="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eorgia" panose="02040502050405020303" pitchFamily="18" charset="0"/>
            </a:endParaRPr>
          </a:p>
        </p:txBody>
      </p:sp>
    </p:spTree>
    <p:extLst>
      <p:ext uri="{BB962C8B-B14F-4D97-AF65-F5344CB8AC3E}">
        <p14:creationId xmlns:p14="http://schemas.microsoft.com/office/powerpoint/2010/main" val="3191347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C4FEC666-1D80-433C-13FB-D51FFC4AB628}"/>
              </a:ext>
            </a:extLst>
          </p:cNvPr>
          <p:cNvSpPr/>
          <p:nvPr/>
        </p:nvSpPr>
        <p:spPr>
          <a:xfrm>
            <a:off x="0" y="2726747"/>
            <a:ext cx="7017783" cy="1840251"/>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45" name="Date Placeholder 44">
            <a:extLst>
              <a:ext uri="{FF2B5EF4-FFF2-40B4-BE49-F238E27FC236}">
                <a16:creationId xmlns:a16="http://schemas.microsoft.com/office/drawing/2014/main" id="{5F8ED426-1946-4F4C-BAEF-F9EDAA334AF6}"/>
              </a:ext>
            </a:extLst>
          </p:cNvPr>
          <p:cNvSpPr>
            <a:spLocks noGrp="1"/>
          </p:cNvSpPr>
          <p:nvPr>
            <p:ph type="dt" sz="half" idx="10"/>
          </p:nvPr>
        </p:nvSpPr>
        <p:spPr/>
        <p:txBody>
          <a:bodyPr/>
          <a:lstStyle/>
          <a:p>
            <a:r>
              <a:rPr lang="en-US"/>
              <a:t>Updated </a:t>
            </a:r>
            <a:fld id="{0D96C96B-C267-4442-8DEF-84637DB29A61}" type="datetime1">
              <a:rPr lang="en-US" smtClean="0"/>
              <a:t>1/23/2024</a:t>
            </a:fld>
            <a:endParaRPr lang="en-US"/>
          </a:p>
          <a:p>
            <a:r>
              <a:rPr lang="en-US"/>
              <a:t>www.SquareMeals.org</a:t>
            </a:r>
            <a:endParaRPr lang="en-US" dirty="0"/>
          </a:p>
        </p:txBody>
      </p:sp>
      <p:sp>
        <p:nvSpPr>
          <p:cNvPr id="41" name="Rectangle 40">
            <a:extLst>
              <a:ext uri="{FF2B5EF4-FFF2-40B4-BE49-F238E27FC236}">
                <a16:creationId xmlns:a16="http://schemas.microsoft.com/office/drawing/2014/main" id="{071569ED-190A-3F46-09D7-1F1EAB776378}"/>
              </a:ext>
            </a:extLst>
          </p:cNvPr>
          <p:cNvSpPr/>
          <p:nvPr/>
        </p:nvSpPr>
        <p:spPr>
          <a:xfrm>
            <a:off x="0" y="2551782"/>
            <a:ext cx="7423842" cy="31428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44" name="Text Placeholder 7">
            <a:extLst>
              <a:ext uri="{FF2B5EF4-FFF2-40B4-BE49-F238E27FC236}">
                <a16:creationId xmlns:a16="http://schemas.microsoft.com/office/drawing/2014/main" id="{7CC99BC6-9E0E-015D-1864-A7416395711A}"/>
              </a:ext>
            </a:extLst>
          </p:cNvPr>
          <p:cNvSpPr txBox="1">
            <a:spLocks/>
          </p:cNvSpPr>
          <p:nvPr/>
        </p:nvSpPr>
        <p:spPr>
          <a:xfrm>
            <a:off x="518000" y="3581636"/>
            <a:ext cx="3415588" cy="1408556"/>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kern="1200">
                <a:solidFill>
                  <a:schemeClr val="bg2">
                    <a:lumMod val="10000"/>
                  </a:schemeClr>
                </a:solidFill>
                <a:latin typeface="Arial" panose="020B0604020202020204" pitchFamily="34" charset="0"/>
                <a:ea typeface="+mn-ea"/>
                <a:cs typeface="Arial" panose="020B0604020202020204" pitchFamily="34" charset="0"/>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171450" indent="-171450">
              <a:spcBef>
                <a:spcPts val="1200"/>
              </a:spcBef>
              <a:buFont typeface="Arial" panose="020B0604020202020204" pitchFamily="34" charset="0"/>
              <a:buChar char="•"/>
            </a:pPr>
            <a:r>
              <a:rPr lang="en-US" dirty="0">
                <a:solidFill>
                  <a:schemeClr val="accent6">
                    <a:lumMod val="10000"/>
                  </a:schemeClr>
                </a:solidFill>
                <a:latin typeface="Georgia" panose="02040502050405020303" pitchFamily="18" charset="0"/>
              </a:rPr>
              <a:t>Complete the Benefit Calculator per your organizations compensation policy.</a:t>
            </a:r>
          </a:p>
          <a:p>
            <a:pPr marL="171450" indent="-171450">
              <a:spcBef>
                <a:spcPts val="1200"/>
              </a:spcBef>
              <a:buFont typeface="Arial" panose="020B0604020202020204" pitchFamily="34" charset="0"/>
              <a:buChar char="•"/>
            </a:pPr>
            <a:r>
              <a:rPr lang="en-US" dirty="0">
                <a:solidFill>
                  <a:schemeClr val="accent6">
                    <a:lumMod val="10000"/>
                  </a:schemeClr>
                </a:solidFill>
                <a:latin typeface="Georgia" panose="02040502050405020303" pitchFamily="18" charset="0"/>
              </a:rPr>
              <a:t>Additional Costs and/or Benefits may be 100% allocated for CACFP or allocated between both programs. SFSP allocation should not exceed 30% of total amount. </a:t>
            </a:r>
          </a:p>
          <a:p>
            <a:pPr>
              <a:spcBef>
                <a:spcPts val="1200"/>
              </a:spcBef>
            </a:pPr>
            <a:endParaRPr lang="en-US" dirty="0">
              <a:solidFill>
                <a:schemeClr val="accent6">
                  <a:lumMod val="10000"/>
                </a:schemeClr>
              </a:solidFill>
              <a:latin typeface="Georgia" panose="02040502050405020303" pitchFamily="18" charset="0"/>
            </a:endParaRPr>
          </a:p>
        </p:txBody>
      </p:sp>
      <p:sp>
        <p:nvSpPr>
          <p:cNvPr id="48" name="Text Placeholder 5">
            <a:extLst>
              <a:ext uri="{FF2B5EF4-FFF2-40B4-BE49-F238E27FC236}">
                <a16:creationId xmlns:a16="http://schemas.microsoft.com/office/drawing/2014/main" id="{22918886-56B0-AD02-7504-5B2EF2538F3B}"/>
              </a:ext>
            </a:extLst>
          </p:cNvPr>
          <p:cNvSpPr txBox="1">
            <a:spLocks/>
          </p:cNvSpPr>
          <p:nvPr/>
        </p:nvSpPr>
        <p:spPr>
          <a:xfrm>
            <a:off x="222360" y="3243769"/>
            <a:ext cx="4443412" cy="409609"/>
          </a:xfrm>
          <a:prstGeom prst="rect">
            <a:avLst/>
          </a:prstGeom>
        </p:spPr>
        <p:txBody>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buNone/>
            </a:pPr>
            <a:r>
              <a:rPr lang="en-US" sz="1600" b="1" dirty="0">
                <a:solidFill>
                  <a:srgbClr val="EA2230"/>
                </a:solidFill>
                <a:latin typeface="Rockwell" panose="02060603020205020403" pitchFamily="18" charset="77"/>
              </a:rPr>
              <a:t>BENEFIT CALCULATOR</a:t>
            </a:r>
          </a:p>
        </p:txBody>
      </p:sp>
      <p:sp>
        <p:nvSpPr>
          <p:cNvPr id="7" name="Rectangle 6">
            <a:extLst>
              <a:ext uri="{FF2B5EF4-FFF2-40B4-BE49-F238E27FC236}">
                <a16:creationId xmlns:a16="http://schemas.microsoft.com/office/drawing/2014/main" id="{C4DF7662-F8F0-F076-0C20-9CE6B5B83CE0}"/>
              </a:ext>
            </a:extLst>
          </p:cNvPr>
          <p:cNvSpPr/>
          <p:nvPr/>
        </p:nvSpPr>
        <p:spPr>
          <a:xfrm>
            <a:off x="-17126" y="6104693"/>
            <a:ext cx="7789526" cy="199559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8" name="Text Placeholder 7">
            <a:extLst>
              <a:ext uri="{FF2B5EF4-FFF2-40B4-BE49-F238E27FC236}">
                <a16:creationId xmlns:a16="http://schemas.microsoft.com/office/drawing/2014/main" id="{3F711D39-FC74-5C11-B791-AEBC07246C9B}"/>
              </a:ext>
            </a:extLst>
          </p:cNvPr>
          <p:cNvSpPr txBox="1">
            <a:spLocks/>
          </p:cNvSpPr>
          <p:nvPr/>
        </p:nvSpPr>
        <p:spPr>
          <a:xfrm>
            <a:off x="528416" y="6655482"/>
            <a:ext cx="6107771" cy="1311556"/>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200" kern="1200">
                <a:solidFill>
                  <a:schemeClr val="bg2">
                    <a:lumMod val="10000"/>
                  </a:schemeClr>
                </a:solidFill>
                <a:latin typeface="Arial" panose="020B0604020202020204" pitchFamily="34" charset="0"/>
                <a:ea typeface="+mn-ea"/>
                <a:cs typeface="Arial" panose="020B0604020202020204" pitchFamily="34" charset="0"/>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171450" indent="-171450">
              <a:spcBef>
                <a:spcPts val="1200"/>
              </a:spcBef>
              <a:buFont typeface="Arial" panose="020B0604020202020204" pitchFamily="34" charset="0"/>
              <a:buChar char="•"/>
            </a:pPr>
            <a:r>
              <a:rPr lang="en-US" dirty="0">
                <a:solidFill>
                  <a:schemeClr val="accent6">
                    <a:lumMod val="10000"/>
                  </a:schemeClr>
                </a:solidFill>
                <a:latin typeface="Georgia" panose="02040502050405020303" pitchFamily="18" charset="0"/>
              </a:rPr>
              <a:t>All compensation will be calculated and based on the amounts listed in the        </a:t>
            </a:r>
            <a:r>
              <a:rPr lang="en-US" dirty="0">
                <a:solidFill>
                  <a:schemeClr val="accent6">
                    <a:lumMod val="10000"/>
                  </a:schemeClr>
                </a:solidFill>
                <a:latin typeface="Georgia" panose="02040502050405020303" pitchFamily="18" charset="0"/>
                <a:hlinkClick r:id="rId2"/>
              </a:rPr>
              <a:t>CACFP Compensation Protocol</a:t>
            </a:r>
            <a:r>
              <a:rPr lang="en-US" dirty="0">
                <a:solidFill>
                  <a:schemeClr val="accent6">
                    <a:lumMod val="10000"/>
                  </a:schemeClr>
                </a:solidFill>
                <a:latin typeface="Georgia" panose="02040502050405020303" pitchFamily="18" charset="0"/>
              </a:rPr>
              <a:t>. </a:t>
            </a:r>
          </a:p>
          <a:p>
            <a:pPr marL="171450" indent="-171450">
              <a:spcBef>
                <a:spcPts val="1200"/>
              </a:spcBef>
              <a:buFont typeface="Arial" panose="020B0604020202020204" pitchFamily="34" charset="0"/>
              <a:buChar char="•"/>
            </a:pPr>
            <a:r>
              <a:rPr lang="en-US" dirty="0">
                <a:solidFill>
                  <a:schemeClr val="accent6">
                    <a:lumMod val="10000"/>
                  </a:schemeClr>
                </a:solidFill>
                <a:latin typeface="Georgia" panose="02040502050405020303" pitchFamily="18" charset="0"/>
              </a:rPr>
              <a:t>Compensation must be in accordance with the organization’s Compensation Policy. </a:t>
            </a:r>
          </a:p>
          <a:p>
            <a:pPr marL="171450" indent="-171450">
              <a:spcBef>
                <a:spcPts val="1200"/>
              </a:spcBef>
              <a:buFont typeface="Arial" panose="020B0604020202020204" pitchFamily="34" charset="0"/>
              <a:buChar char="•"/>
            </a:pPr>
            <a:r>
              <a:rPr lang="en-US" dirty="0">
                <a:solidFill>
                  <a:schemeClr val="accent6">
                    <a:lumMod val="10000"/>
                  </a:schemeClr>
                </a:solidFill>
                <a:latin typeface="Georgia" panose="02040502050405020303" pitchFamily="18" charset="0"/>
              </a:rPr>
              <a:t>TDA may request more information to determine all costs are reasonable, necessary and allocable to the food programs. </a:t>
            </a:r>
          </a:p>
        </p:txBody>
      </p:sp>
      <p:sp>
        <p:nvSpPr>
          <p:cNvPr id="9" name="Text Placeholder 5">
            <a:extLst>
              <a:ext uri="{FF2B5EF4-FFF2-40B4-BE49-F238E27FC236}">
                <a16:creationId xmlns:a16="http://schemas.microsoft.com/office/drawing/2014/main" id="{39E6CB94-D70E-2D92-4BEA-4060E2E8B8BA}"/>
              </a:ext>
            </a:extLst>
          </p:cNvPr>
          <p:cNvSpPr txBox="1">
            <a:spLocks/>
          </p:cNvSpPr>
          <p:nvPr/>
        </p:nvSpPr>
        <p:spPr>
          <a:xfrm>
            <a:off x="205234" y="6312806"/>
            <a:ext cx="4443412" cy="409609"/>
          </a:xfrm>
          <a:prstGeom prst="rect">
            <a:avLst/>
          </a:prstGeom>
        </p:spPr>
        <p:txBody>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buNone/>
            </a:pPr>
            <a:r>
              <a:rPr lang="en-US" sz="1600" b="1" dirty="0">
                <a:solidFill>
                  <a:srgbClr val="EA2230"/>
                </a:solidFill>
                <a:latin typeface="Rockwell" panose="02060603020205020403" pitchFamily="18" charset="77"/>
              </a:rPr>
              <a:t>COMPENSATION REVIEW</a:t>
            </a:r>
          </a:p>
        </p:txBody>
      </p:sp>
      <p:pic>
        <p:nvPicPr>
          <p:cNvPr id="47" name="Picture 46" descr="Table&#10;&#10;Description automatically generated">
            <a:extLst>
              <a:ext uri="{FF2B5EF4-FFF2-40B4-BE49-F238E27FC236}">
                <a16:creationId xmlns:a16="http://schemas.microsoft.com/office/drawing/2014/main" id="{17DAF858-7873-271D-60D7-59A60D3EED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3765" y="2232561"/>
            <a:ext cx="3084195" cy="3738880"/>
          </a:xfrm>
          <a:prstGeom prst="rect">
            <a:avLst/>
          </a:prstGeom>
          <a:ln>
            <a:solidFill>
              <a:schemeClr val="accent1"/>
            </a:solidFill>
          </a:ln>
        </p:spPr>
      </p:pic>
      <p:sp>
        <p:nvSpPr>
          <p:cNvPr id="10" name="Rectangle 9">
            <a:extLst>
              <a:ext uri="{FF2B5EF4-FFF2-40B4-BE49-F238E27FC236}">
                <a16:creationId xmlns:a16="http://schemas.microsoft.com/office/drawing/2014/main" id="{CEFECA79-581F-6B1C-4688-3186B3C7505A}"/>
              </a:ext>
            </a:extLst>
          </p:cNvPr>
          <p:cNvSpPr/>
          <p:nvPr/>
        </p:nvSpPr>
        <p:spPr>
          <a:xfrm>
            <a:off x="0" y="-3780"/>
            <a:ext cx="7772400" cy="373520"/>
          </a:xfrm>
          <a:prstGeom prst="rect">
            <a:avLst/>
          </a:prstGeom>
          <a:solidFill>
            <a:srgbClr val="FFCB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1" name="Rectangle 17">
            <a:extLst>
              <a:ext uri="{FF2B5EF4-FFF2-40B4-BE49-F238E27FC236}">
                <a16:creationId xmlns:a16="http://schemas.microsoft.com/office/drawing/2014/main" id="{60EF081E-02F7-6BC7-DEF4-047C82D50695}"/>
              </a:ext>
            </a:extLst>
          </p:cNvPr>
          <p:cNvSpPr/>
          <p:nvPr/>
        </p:nvSpPr>
        <p:spPr>
          <a:xfrm>
            <a:off x="-10765" y="512133"/>
            <a:ext cx="7772401" cy="1617441"/>
          </a:xfrm>
          <a:custGeom>
            <a:avLst/>
            <a:gdLst>
              <a:gd name="connsiteX0" fmla="*/ 0 w 4076054"/>
              <a:gd name="connsiteY0" fmla="*/ 0 h 2263300"/>
              <a:gd name="connsiteX1" fmla="*/ 4076054 w 4076054"/>
              <a:gd name="connsiteY1" fmla="*/ 0 h 2263300"/>
              <a:gd name="connsiteX2" fmla="*/ 4076054 w 4076054"/>
              <a:gd name="connsiteY2" fmla="*/ 2263300 h 2263300"/>
              <a:gd name="connsiteX3" fmla="*/ 0 w 4076054"/>
              <a:gd name="connsiteY3" fmla="*/ 2263300 h 2263300"/>
              <a:gd name="connsiteX4" fmla="*/ 0 w 4076054"/>
              <a:gd name="connsiteY4" fmla="*/ 0 h 2263300"/>
              <a:gd name="connsiteX0" fmla="*/ 0 w 4076054"/>
              <a:gd name="connsiteY0" fmla="*/ 0 h 2263300"/>
              <a:gd name="connsiteX1" fmla="*/ 4076054 w 4076054"/>
              <a:gd name="connsiteY1" fmla="*/ 0 h 2263300"/>
              <a:gd name="connsiteX2" fmla="*/ 3551121 w 4076054"/>
              <a:gd name="connsiteY2" fmla="*/ 2263300 h 2263300"/>
              <a:gd name="connsiteX3" fmla="*/ 0 w 4076054"/>
              <a:gd name="connsiteY3" fmla="*/ 2263300 h 2263300"/>
              <a:gd name="connsiteX4" fmla="*/ 0 w 4076054"/>
              <a:gd name="connsiteY4" fmla="*/ 0 h 2263300"/>
              <a:gd name="connsiteX0" fmla="*/ 0 w 3985743"/>
              <a:gd name="connsiteY0" fmla="*/ 0 h 2263300"/>
              <a:gd name="connsiteX1" fmla="*/ 3985743 w 3985743"/>
              <a:gd name="connsiteY1" fmla="*/ 0 h 2263300"/>
              <a:gd name="connsiteX2" fmla="*/ 3551121 w 3985743"/>
              <a:gd name="connsiteY2" fmla="*/ 2263300 h 2263300"/>
              <a:gd name="connsiteX3" fmla="*/ 0 w 3985743"/>
              <a:gd name="connsiteY3" fmla="*/ 2263300 h 2263300"/>
              <a:gd name="connsiteX4" fmla="*/ 0 w 3985743"/>
              <a:gd name="connsiteY4" fmla="*/ 0 h 2263300"/>
              <a:gd name="connsiteX0" fmla="*/ 0 w 3985743"/>
              <a:gd name="connsiteY0" fmla="*/ 0 h 2263300"/>
              <a:gd name="connsiteX1" fmla="*/ 3985743 w 3985743"/>
              <a:gd name="connsiteY1" fmla="*/ 0 h 2263300"/>
              <a:gd name="connsiteX2" fmla="*/ 3568054 w 3985743"/>
              <a:gd name="connsiteY2" fmla="*/ 2263300 h 2263300"/>
              <a:gd name="connsiteX3" fmla="*/ 0 w 3985743"/>
              <a:gd name="connsiteY3" fmla="*/ 2263300 h 2263300"/>
              <a:gd name="connsiteX4" fmla="*/ 0 w 3985743"/>
              <a:gd name="connsiteY4" fmla="*/ 0 h 2263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5743" h="2263300">
                <a:moveTo>
                  <a:pt x="0" y="0"/>
                </a:moveTo>
                <a:lnTo>
                  <a:pt x="3985743" y="0"/>
                </a:lnTo>
                <a:lnTo>
                  <a:pt x="3568054" y="2263300"/>
                </a:lnTo>
                <a:lnTo>
                  <a:pt x="0" y="2263300"/>
                </a:lnTo>
                <a:lnTo>
                  <a:pt x="0" y="0"/>
                </a:lnTo>
                <a:close/>
              </a:path>
            </a:pathLst>
          </a:custGeom>
          <a:solidFill>
            <a:srgbClr val="00A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4">
            <a:extLst>
              <a:ext uri="{FF2B5EF4-FFF2-40B4-BE49-F238E27FC236}">
                <a16:creationId xmlns:a16="http://schemas.microsoft.com/office/drawing/2014/main" id="{94503238-1E61-3786-F354-67BB8CD8A201}"/>
              </a:ext>
            </a:extLst>
          </p:cNvPr>
          <p:cNvSpPr>
            <a:spLocks noGrp="1"/>
          </p:cNvSpPr>
          <p:nvPr>
            <p:ph type="body" sz="quarter" idx="20"/>
          </p:nvPr>
        </p:nvSpPr>
        <p:spPr>
          <a:xfrm>
            <a:off x="396351" y="609078"/>
            <a:ext cx="6443360" cy="454442"/>
          </a:xfrm>
        </p:spPr>
        <p:txBody>
          <a:bodyPr/>
          <a:lstStyle/>
          <a:p>
            <a:r>
              <a:rPr lang="en-US" sz="2400" dirty="0">
                <a:solidFill>
                  <a:schemeClr val="bg1"/>
                </a:solidFill>
              </a:rPr>
              <a:t>Summer Food Service Program</a:t>
            </a:r>
          </a:p>
        </p:txBody>
      </p:sp>
      <p:sp>
        <p:nvSpPr>
          <p:cNvPr id="13" name="Rectangle 12">
            <a:extLst>
              <a:ext uri="{FF2B5EF4-FFF2-40B4-BE49-F238E27FC236}">
                <a16:creationId xmlns:a16="http://schemas.microsoft.com/office/drawing/2014/main" id="{9934EF9C-B915-7CB1-8779-3EAAE233521E}"/>
              </a:ext>
            </a:extLst>
          </p:cNvPr>
          <p:cNvSpPr/>
          <p:nvPr/>
        </p:nvSpPr>
        <p:spPr>
          <a:xfrm>
            <a:off x="-16727" y="315542"/>
            <a:ext cx="4283928" cy="111926"/>
          </a:xfrm>
          <a:prstGeom prst="rect">
            <a:avLst/>
          </a:prstGeom>
          <a:solidFill>
            <a:srgbClr val="66B9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67263"/>
              </a:solidFill>
              <a:latin typeface="Arial" panose="020B0604020202020204" pitchFamily="34" charset="0"/>
            </a:endParaRPr>
          </a:p>
        </p:txBody>
      </p:sp>
      <p:sp>
        <p:nvSpPr>
          <p:cNvPr id="14" name="Text Placeholder 6">
            <a:extLst>
              <a:ext uri="{FF2B5EF4-FFF2-40B4-BE49-F238E27FC236}">
                <a16:creationId xmlns:a16="http://schemas.microsoft.com/office/drawing/2014/main" id="{D8490CCB-FBBC-465F-9ABF-EA47B8196339}"/>
              </a:ext>
            </a:extLst>
          </p:cNvPr>
          <p:cNvSpPr>
            <a:spLocks noGrp="1"/>
          </p:cNvSpPr>
          <p:nvPr>
            <p:ph type="body" sz="quarter" idx="33"/>
          </p:nvPr>
        </p:nvSpPr>
        <p:spPr>
          <a:xfrm>
            <a:off x="396351" y="1041104"/>
            <a:ext cx="6621431" cy="454443"/>
          </a:xfrm>
          <a:noFill/>
        </p:spPr>
        <p:txBody>
          <a:bodyPr/>
          <a:lstStyle/>
          <a:p>
            <a:r>
              <a:rPr lang="en-US">
                <a:solidFill>
                  <a:schemeClr val="bg1"/>
                </a:solidFill>
              </a:rPr>
              <a:t>PY24 </a:t>
            </a:r>
            <a:r>
              <a:rPr lang="en-US" dirty="0">
                <a:solidFill>
                  <a:schemeClr val="bg1"/>
                </a:solidFill>
              </a:rPr>
              <a:t>Budget Detail</a:t>
            </a:r>
          </a:p>
          <a:p>
            <a:r>
              <a:rPr lang="en-US" sz="2000" dirty="0">
                <a:solidFill>
                  <a:schemeClr val="bg1"/>
                </a:solidFill>
              </a:rPr>
              <a:t>Benefit Calculator and Compensation Review</a:t>
            </a:r>
          </a:p>
        </p:txBody>
      </p:sp>
      <p:sp>
        <p:nvSpPr>
          <p:cNvPr id="15" name="Rectangle 14">
            <a:extLst>
              <a:ext uri="{FF2B5EF4-FFF2-40B4-BE49-F238E27FC236}">
                <a16:creationId xmlns:a16="http://schemas.microsoft.com/office/drawing/2014/main" id="{A598F984-88C6-3585-DAE9-0029AE3A778D}"/>
              </a:ext>
            </a:extLst>
          </p:cNvPr>
          <p:cNvSpPr/>
          <p:nvPr/>
        </p:nvSpPr>
        <p:spPr>
          <a:xfrm>
            <a:off x="4278138" y="2055150"/>
            <a:ext cx="2853553" cy="12102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Georgia" panose="02040502050405020303" pitchFamily="18" charset="0"/>
            </a:endParaRPr>
          </a:p>
        </p:txBody>
      </p:sp>
    </p:spTree>
    <p:extLst>
      <p:ext uri="{BB962C8B-B14F-4D97-AF65-F5344CB8AC3E}">
        <p14:creationId xmlns:p14="http://schemas.microsoft.com/office/powerpoint/2010/main" val="2932232463"/>
      </p:ext>
    </p:extLst>
  </p:cSld>
  <p:clrMapOvr>
    <a:masterClrMapping/>
  </p:clrMapOvr>
</p:sld>
</file>

<file path=ppt/theme/theme1.xml><?xml version="1.0" encoding="utf-8"?>
<a:theme xmlns:a="http://schemas.openxmlformats.org/drawingml/2006/main" name="Office Theme">
  <a:themeElements>
    <a:clrScheme name="TDA - Template 5">
      <a:dk1>
        <a:srgbClr val="273C6E"/>
      </a:dk1>
      <a:lt1>
        <a:srgbClr val="FFFFFF"/>
      </a:lt1>
      <a:dk2>
        <a:srgbClr val="1EB1EC"/>
      </a:dk2>
      <a:lt2>
        <a:srgbClr val="E7E6E6"/>
      </a:lt2>
      <a:accent1>
        <a:srgbClr val="0E233E"/>
      </a:accent1>
      <a:accent2>
        <a:srgbClr val="273C6E"/>
      </a:accent2>
      <a:accent3>
        <a:srgbClr val="1EB1EC"/>
      </a:accent3>
      <a:accent4>
        <a:srgbClr val="85D5F5"/>
      </a:accent4>
      <a:accent5>
        <a:srgbClr val="E9E9EC"/>
      </a:accent5>
      <a:accent6>
        <a:srgbClr val="E9EAEC"/>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6017</TotalTime>
  <Words>499</Words>
  <Application>Microsoft Office PowerPoint</Application>
  <PresentationFormat>Custom</PresentationFormat>
  <Paragraphs>55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Georgia</vt:lpstr>
      <vt:lpstr>Rockwell</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Alfaro</dc:creator>
  <cp:lastModifiedBy>Corey Fontenot</cp:lastModifiedBy>
  <cp:revision>160</cp:revision>
  <dcterms:created xsi:type="dcterms:W3CDTF">2018-01-29T19:14:57Z</dcterms:created>
  <dcterms:modified xsi:type="dcterms:W3CDTF">2024-01-23T19:29:59Z</dcterms:modified>
</cp:coreProperties>
</file>